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Распространенность курения среди школьников летних оздоровительных учреждений(%)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распространенность курения среди школьников летних оздоровительных учреждений(%)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b="1" i="0" baseline="0"/>
                </a:pPr>
                <a:endParaRPr lang="ru-RU"/>
              </a:p>
            </c:txPr>
            <c:dLblPos val="outEnd"/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не курят</c:v>
                </c:pt>
                <c:pt idx="1">
                  <c:v>курят</c:v>
                </c:pt>
              </c:strCache>
            </c:strRef>
          </c:cat>
          <c:val>
            <c:numRef>
              <c:f>Лист1!$B$2:$B$3</c:f>
              <c:numCache>
                <c:formatCode>0.00</c:formatCode>
                <c:ptCount val="2"/>
                <c:pt idx="0">
                  <c:v>88</c:v>
                </c:pt>
                <c:pt idx="1">
                  <c:v>12</c:v>
                </c:pt>
              </c:numCache>
            </c:numRef>
          </c:val>
        </c:ser>
      </c:pie3D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endParaRPr lang="ru-RU"/>
          </a:p>
          <a:p>
            <a:pPr>
              <a:defRPr/>
            </a:pPr>
            <a:r>
              <a:rPr lang="ru-RU"/>
              <a:t>Информированность о вреде курения (%)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Информированность о вреде курения (%)</c:v>
                </c:pt>
              </c:strCache>
            </c:strRef>
          </c:tx>
          <c:explosion val="30"/>
          <c:dLbls>
            <c:txPr>
              <a:bodyPr/>
              <a:lstStyle/>
              <a:p>
                <a:pPr>
                  <a:defRPr b="1" i="0" baseline="0"/>
                </a:pPr>
                <a:endParaRPr lang="ru-RU"/>
              </a:p>
            </c:txPr>
            <c:dLblPos val="outEnd"/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считают, что курить вредно</c:v>
                </c:pt>
                <c:pt idx="1">
                  <c:v>считают, что курить не вредно</c:v>
                </c:pt>
              </c:strCache>
            </c:strRef>
          </c:cat>
          <c:val>
            <c:numRef>
              <c:f>Лист1!$B$2:$B$3</c:f>
              <c:numCache>
                <c:formatCode>0.00</c:formatCode>
                <c:ptCount val="2"/>
                <c:pt idx="0">
                  <c:v>89</c:v>
                </c:pt>
                <c:pt idx="1">
                  <c:v>11</c:v>
                </c:pt>
              </c:numCache>
            </c:numRef>
          </c:val>
        </c:ser>
      </c:pie3D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bar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курят</c:v>
                </c:pt>
              </c:strCache>
            </c:strRef>
          </c:tx>
          <c:spPr>
            <a:solidFill>
              <a:srgbClr val="C00000"/>
            </a:solidFill>
          </c:spPr>
          <c:dLbls>
            <c:dLbl>
              <c:idx val="0"/>
              <c:layout>
                <c:manualLayout>
                  <c:x val="1.2345679012345684E-2"/>
                  <c:y val="-0.15433179634919689"/>
                </c:manualLayout>
              </c:layout>
              <c:showVal val="1"/>
            </c:dLbl>
            <c:dLbl>
              <c:idx val="1"/>
              <c:layout>
                <c:manualLayout>
                  <c:x val="2.4691358024691374E-2"/>
                  <c:y val="-0.13749560038382991"/>
                </c:manualLayout>
              </c:layout>
              <c:showVal val="1"/>
            </c:dLbl>
            <c:txPr>
              <a:bodyPr/>
              <a:lstStyle/>
              <a:p>
                <a:pPr>
                  <a:defRPr b="1" i="0" baseline="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мальчики</c:v>
                </c:pt>
                <c:pt idx="1">
                  <c:v>девочки</c:v>
                </c:pt>
              </c:strCache>
            </c:strRef>
          </c:cat>
          <c:val>
            <c:numRef>
              <c:f>Лист1!$B$2:$B$3</c:f>
              <c:numCache>
                <c:formatCode>0.00</c:formatCode>
                <c:ptCount val="2"/>
                <c:pt idx="0">
                  <c:v>15</c:v>
                </c:pt>
                <c:pt idx="1">
                  <c:v>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 курят</c:v>
                </c:pt>
              </c:strCache>
            </c:strRef>
          </c:tx>
          <c:spPr>
            <a:solidFill>
              <a:srgbClr val="0070C0"/>
            </a:solidFill>
          </c:spPr>
          <c:dLbls>
            <c:dLbl>
              <c:idx val="0"/>
              <c:layout>
                <c:manualLayout>
                  <c:x val="5.4012345679012357E-2"/>
                  <c:y val="-0.15433179634919689"/>
                </c:manualLayout>
              </c:layout>
              <c:showVal val="1"/>
            </c:dLbl>
            <c:dLbl>
              <c:idx val="1"/>
              <c:layout>
                <c:manualLayout>
                  <c:x val="4.7839506172839497E-2"/>
                  <c:y val="-0.13749560038382991"/>
                </c:manualLayout>
              </c:layout>
              <c:showVal val="1"/>
            </c:dLbl>
            <c:txPr>
              <a:bodyPr/>
              <a:lstStyle/>
              <a:p>
                <a:pPr>
                  <a:defRPr b="1" i="0" baseline="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мальчики</c:v>
                </c:pt>
                <c:pt idx="1">
                  <c:v>девочки</c:v>
                </c:pt>
              </c:strCache>
            </c:strRef>
          </c:cat>
          <c:val>
            <c:numRef>
              <c:f>Лист1!$C$2:$C$3</c:f>
              <c:numCache>
                <c:formatCode>0.00</c:formatCode>
                <c:ptCount val="2"/>
                <c:pt idx="0">
                  <c:v>85</c:v>
                </c:pt>
                <c:pt idx="1">
                  <c:v>91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мальчики</c:v>
                </c:pt>
                <c:pt idx="1">
                  <c:v>девочки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</c:numCache>
            </c:numRef>
          </c:val>
        </c:ser>
        <c:overlap val="100"/>
        <c:axId val="69509120"/>
        <c:axId val="69510656"/>
      </c:barChart>
      <c:catAx>
        <c:axId val="69509120"/>
        <c:scaling>
          <c:orientation val="minMax"/>
        </c:scaling>
        <c:axPos val="l"/>
        <c:tickLblPos val="nextTo"/>
        <c:crossAx val="69510656"/>
        <c:crosses val="autoZero"/>
        <c:auto val="1"/>
        <c:lblAlgn val="ctr"/>
        <c:lblOffset val="100"/>
      </c:catAx>
      <c:valAx>
        <c:axId val="69510656"/>
        <c:scaling>
          <c:orientation val="minMax"/>
        </c:scaling>
        <c:axPos val="b"/>
        <c:numFmt formatCode="0%" sourceLinked="1"/>
        <c:tickLblPos val="nextTo"/>
        <c:crossAx val="69509120"/>
        <c:crosses val="autoZero"/>
        <c:crossBetween val="between"/>
      </c:valAx>
    </c:plotArea>
    <c:legend>
      <c:legendPos val="r"/>
      <c:legendEntry>
        <c:idx val="2"/>
        <c:delete val="1"/>
      </c:legendEntry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</c:v>
                </c:pt>
              </c:strCache>
            </c:strRef>
          </c:tx>
          <c:spPr>
            <a:solidFill>
              <a:srgbClr val="FFFF00"/>
            </a:solidFill>
          </c:spPr>
          <c:dLbls>
            <c:txPr>
              <a:bodyPr/>
              <a:lstStyle/>
              <a:p>
                <a:pPr>
                  <a:defRPr sz="1200" b="1" i="0" baseline="0"/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6"/>
                <c:pt idx="0">
                  <c:v>не каждый день</c:v>
                </c:pt>
                <c:pt idx="1">
                  <c:v>Менее 5 сигарет </c:v>
                </c:pt>
                <c:pt idx="2">
                  <c:v>От 5 до 9 сигарет </c:v>
                </c:pt>
                <c:pt idx="3">
                  <c:v>От 10 до 14 сигарет </c:v>
                </c:pt>
                <c:pt idx="4">
                  <c:v>От 15 до 24 сигарет </c:v>
                </c:pt>
                <c:pt idx="5">
                  <c:v>Более 25 сигарет </c:v>
                </c:pt>
              </c:strCache>
            </c:strRef>
          </c:cat>
          <c:val>
            <c:numRef>
              <c:f>Лист1!$B$2:$B$7</c:f>
              <c:numCache>
                <c:formatCode>0.00</c:formatCode>
                <c:ptCount val="6"/>
                <c:pt idx="0">
                  <c:v>15</c:v>
                </c:pt>
                <c:pt idx="1">
                  <c:v>31</c:v>
                </c:pt>
                <c:pt idx="2">
                  <c:v>27</c:v>
                </c:pt>
                <c:pt idx="3">
                  <c:v>12</c:v>
                </c:pt>
                <c:pt idx="4">
                  <c:v>8</c:v>
                </c:pt>
                <c:pt idx="5">
                  <c:v>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мальчики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dLbls>
            <c:txPr>
              <a:bodyPr/>
              <a:lstStyle/>
              <a:p>
                <a:pPr>
                  <a:defRPr sz="1200" b="1" i="0" baseline="0"/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6"/>
                <c:pt idx="0">
                  <c:v>не каждый день</c:v>
                </c:pt>
                <c:pt idx="1">
                  <c:v>Менее 5 сигарет </c:v>
                </c:pt>
                <c:pt idx="2">
                  <c:v>От 5 до 9 сигарет </c:v>
                </c:pt>
                <c:pt idx="3">
                  <c:v>От 10 до 14 сигарет </c:v>
                </c:pt>
                <c:pt idx="4">
                  <c:v>От 15 до 24 сигарет </c:v>
                </c:pt>
                <c:pt idx="5">
                  <c:v>Более 25 сигарет </c:v>
                </c:pt>
              </c:strCache>
            </c:strRef>
          </c:cat>
          <c:val>
            <c:numRef>
              <c:f>Лист1!$C$2:$C$7</c:f>
              <c:numCache>
                <c:formatCode>0.00</c:formatCode>
                <c:ptCount val="6"/>
                <c:pt idx="0">
                  <c:v>15</c:v>
                </c:pt>
                <c:pt idx="1">
                  <c:v>28</c:v>
                </c:pt>
                <c:pt idx="2">
                  <c:v>28</c:v>
                </c:pt>
                <c:pt idx="3">
                  <c:v>18</c:v>
                </c:pt>
                <c:pt idx="4">
                  <c:v>6</c:v>
                </c:pt>
                <c:pt idx="5">
                  <c:v>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девочки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dLbls>
            <c:txPr>
              <a:bodyPr/>
              <a:lstStyle/>
              <a:p>
                <a:pPr>
                  <a:defRPr sz="1200" b="1" i="0" baseline="0"/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6"/>
                <c:pt idx="0">
                  <c:v>не каждый день</c:v>
                </c:pt>
                <c:pt idx="1">
                  <c:v>Менее 5 сигарет </c:v>
                </c:pt>
                <c:pt idx="2">
                  <c:v>От 5 до 9 сигарет </c:v>
                </c:pt>
                <c:pt idx="3">
                  <c:v>От 10 до 14 сигарет </c:v>
                </c:pt>
                <c:pt idx="4">
                  <c:v>От 15 до 24 сигарет </c:v>
                </c:pt>
                <c:pt idx="5">
                  <c:v>Более 25 сигарет </c:v>
                </c:pt>
              </c:strCache>
            </c:strRef>
          </c:cat>
          <c:val>
            <c:numRef>
              <c:f>Лист1!$D$2:$D$7</c:f>
              <c:numCache>
                <c:formatCode>0.00</c:formatCode>
                <c:ptCount val="6"/>
                <c:pt idx="0">
                  <c:v>15</c:v>
                </c:pt>
                <c:pt idx="1">
                  <c:v>35</c:v>
                </c:pt>
                <c:pt idx="2">
                  <c:v>27</c:v>
                </c:pt>
                <c:pt idx="3">
                  <c:v>4</c:v>
                </c:pt>
                <c:pt idx="4">
                  <c:v>11</c:v>
                </c:pt>
                <c:pt idx="5">
                  <c:v>8</c:v>
                </c:pt>
              </c:numCache>
            </c:numRef>
          </c:val>
        </c:ser>
        <c:axId val="76139904"/>
        <c:axId val="76153984"/>
      </c:barChart>
      <c:catAx>
        <c:axId val="76139904"/>
        <c:scaling>
          <c:orientation val="minMax"/>
        </c:scaling>
        <c:axPos val="l"/>
        <c:tickLblPos val="nextTo"/>
        <c:crossAx val="76153984"/>
        <c:crosses val="autoZero"/>
        <c:auto val="1"/>
        <c:lblAlgn val="ctr"/>
        <c:lblOffset val="100"/>
      </c:catAx>
      <c:valAx>
        <c:axId val="76153984"/>
        <c:scaling>
          <c:orientation val="minMax"/>
        </c:scaling>
        <c:axPos val="b"/>
        <c:numFmt formatCode="0.00" sourceLinked="1"/>
        <c:tickLblPos val="nextTo"/>
        <c:crossAx val="76139904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Причины первой затяжки (%)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b="1" i="0" baseline="0"/>
                </a:pPr>
                <a:endParaRPr lang="ru-RU"/>
              </a:p>
            </c:txPr>
            <c:dLblPos val="outEnd"/>
            <c:showVal val="1"/>
            <c:showLeaderLines val="1"/>
          </c:dLbls>
          <c:cat>
            <c:strRef>
              <c:f>Лист1!$A$2:$A$6</c:f>
              <c:strCache>
                <c:ptCount val="5"/>
                <c:pt idx="0">
                  <c:v>любопытство</c:v>
                </c:pt>
                <c:pt idx="1">
                  <c:v>желание не отстать от друзей </c:v>
                </c:pt>
                <c:pt idx="2">
                  <c:v>чтобы чувствовать себя взрослее </c:v>
                </c:pt>
                <c:pt idx="3">
                  <c:v>чтобы познакомиться</c:v>
                </c:pt>
                <c:pt idx="4">
                  <c:v>другое</c:v>
                </c:pt>
              </c:strCache>
            </c:strRef>
          </c:cat>
          <c:val>
            <c:numRef>
              <c:f>Лист1!$B$2:$B$6</c:f>
              <c:numCache>
                <c:formatCode>0.00</c:formatCode>
                <c:ptCount val="5"/>
                <c:pt idx="0">
                  <c:v>48</c:v>
                </c:pt>
                <c:pt idx="1">
                  <c:v>23</c:v>
                </c:pt>
                <c:pt idx="2">
                  <c:v>13</c:v>
                </c:pt>
                <c:pt idx="3">
                  <c:v>10</c:v>
                </c:pt>
                <c:pt idx="4">
                  <c:v>6</c:v>
                </c:pt>
              </c:numCache>
            </c:numRef>
          </c:val>
        </c:ser>
      </c:pie3D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Распределение мальчиков по возрастным группам на момент первой пробы табака (%)</a:t>
            </a:r>
          </a:p>
        </c:rich>
      </c:tx>
      <c:layout>
        <c:manualLayout>
          <c:xMode val="edge"/>
          <c:yMode val="edge"/>
          <c:x val="0.11691358024691362"/>
          <c:y val="1.9642228626261426E-2"/>
        </c:manualLayout>
      </c:layout>
    </c:title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Распределение мальчиков по возрастным группам на момент первой пробы табака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Lbls>
            <c:dLbl>
              <c:idx val="0"/>
              <c:layout>
                <c:manualLayout>
                  <c:x val="-4.8110146025561254E-2"/>
                  <c:y val="-7.0422535211267623E-2"/>
                </c:manualLayout>
              </c:layout>
              <c:showVal val="1"/>
            </c:dLbl>
            <c:dLbl>
              <c:idx val="1"/>
              <c:layout>
                <c:manualLayout>
                  <c:x val="-1.3745704467353959E-2"/>
                  <c:y val="-6.5727699530516479E-2"/>
                </c:manualLayout>
              </c:layout>
              <c:showVal val="1"/>
            </c:dLbl>
            <c:dLbl>
              <c:idx val="2"/>
              <c:layout>
                <c:manualLayout>
                  <c:x val="-6.8728522336769775E-3"/>
                  <c:y val="-6.5727699530516479E-2"/>
                </c:manualLayout>
              </c:layout>
              <c:showVal val="1"/>
            </c:dLbl>
            <c:dLbl>
              <c:idx val="5"/>
              <c:layout>
                <c:manualLayout>
                  <c:x val="-2.749140893470791E-2"/>
                  <c:y val="-5.1643192488262872E-2"/>
                </c:manualLayout>
              </c:layout>
              <c:showVal val="1"/>
            </c:dLbl>
            <c:dLbl>
              <c:idx val="6"/>
              <c:layout>
                <c:manualLayout>
                  <c:x val="-2.5200458190148902E-2"/>
                  <c:y val="5.1643192488262782E-2"/>
                </c:manualLayout>
              </c:layout>
              <c:showVal val="1"/>
            </c:dLbl>
            <c:dLbl>
              <c:idx val="7"/>
              <c:layout>
                <c:manualLayout>
                  <c:x val="-2.0618556701031E-2"/>
                  <c:y val="-6.5727699530516479E-2"/>
                </c:manualLayout>
              </c:layout>
              <c:showVal val="1"/>
            </c:dLbl>
            <c:dLbl>
              <c:idx val="10"/>
              <c:layout>
                <c:manualLayout>
                  <c:x val="-2.5200458190148902E-2"/>
                  <c:y val="-5.6338028169014086E-2"/>
                </c:manualLayout>
              </c:layout>
              <c:showVal val="1"/>
            </c:dLbl>
            <c:txPr>
              <a:bodyPr/>
              <a:lstStyle/>
              <a:p>
                <a:pPr>
                  <a:defRPr sz="1800" b="1" i="0" baseline="0"/>
                </a:pPr>
                <a:endParaRPr lang="ru-RU"/>
              </a:p>
            </c:txPr>
            <c:showVal val="1"/>
          </c:dLbls>
          <c:cat>
            <c:strRef>
              <c:f>Лист1!$A$2:$A$13</c:f>
              <c:strCache>
                <c:ptCount val="12"/>
                <c:pt idx="0">
                  <c:v>6 лет</c:v>
                </c:pt>
                <c:pt idx="1">
                  <c:v>7 лет</c:v>
                </c:pt>
                <c:pt idx="2">
                  <c:v>8 лет</c:v>
                </c:pt>
                <c:pt idx="3">
                  <c:v>9 лет</c:v>
                </c:pt>
                <c:pt idx="4">
                  <c:v>10 лет</c:v>
                </c:pt>
                <c:pt idx="5">
                  <c:v>11 лет</c:v>
                </c:pt>
                <c:pt idx="6">
                  <c:v>12 лет</c:v>
                </c:pt>
                <c:pt idx="7">
                  <c:v>13 лет</c:v>
                </c:pt>
                <c:pt idx="8">
                  <c:v>14 лет</c:v>
                </c:pt>
                <c:pt idx="9">
                  <c:v>15 лет</c:v>
                </c:pt>
                <c:pt idx="10">
                  <c:v>16 лет</c:v>
                </c:pt>
                <c:pt idx="11">
                  <c:v>17 лет</c:v>
                </c:pt>
              </c:strCache>
            </c:strRef>
          </c:cat>
          <c:val>
            <c:numRef>
              <c:f>Лист1!$B$2:$B$13</c:f>
              <c:numCache>
                <c:formatCode>0.00</c:formatCode>
                <c:ptCount val="12"/>
                <c:pt idx="0">
                  <c:v>1</c:v>
                </c:pt>
                <c:pt idx="1">
                  <c:v>8</c:v>
                </c:pt>
                <c:pt idx="2">
                  <c:v>5</c:v>
                </c:pt>
                <c:pt idx="3">
                  <c:v>2</c:v>
                </c:pt>
                <c:pt idx="4">
                  <c:v>21</c:v>
                </c:pt>
                <c:pt idx="5">
                  <c:v>13</c:v>
                </c:pt>
                <c:pt idx="6">
                  <c:v>13</c:v>
                </c:pt>
                <c:pt idx="7">
                  <c:v>15</c:v>
                </c:pt>
                <c:pt idx="8">
                  <c:v>12</c:v>
                </c:pt>
                <c:pt idx="9">
                  <c:v>0</c:v>
                </c:pt>
                <c:pt idx="10">
                  <c:v>5</c:v>
                </c:pt>
                <c:pt idx="11">
                  <c:v>5</c:v>
                </c:pt>
              </c:numCache>
            </c:numRef>
          </c:val>
        </c:ser>
        <c:marker val="1"/>
        <c:axId val="76266112"/>
        <c:axId val="76276096"/>
      </c:lineChart>
      <c:catAx>
        <c:axId val="76266112"/>
        <c:scaling>
          <c:orientation val="minMax"/>
        </c:scaling>
        <c:axPos val="b"/>
        <c:tickLblPos val="nextTo"/>
        <c:crossAx val="76276096"/>
        <c:crosses val="autoZero"/>
        <c:auto val="1"/>
        <c:lblAlgn val="ctr"/>
        <c:lblOffset val="100"/>
      </c:catAx>
      <c:valAx>
        <c:axId val="76276096"/>
        <c:scaling>
          <c:orientation val="minMax"/>
        </c:scaling>
        <c:axPos val="l"/>
        <c:numFmt formatCode="0.00" sourceLinked="1"/>
        <c:tickLblPos val="nextTo"/>
        <c:crossAx val="76266112"/>
        <c:crosses val="autoZero"/>
        <c:crossBetween val="between"/>
      </c:valAx>
    </c:plotArea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>
        <c:manualLayout>
          <c:layoutTarget val="inner"/>
          <c:xMode val="edge"/>
          <c:yMode val="edge"/>
          <c:x val="5.3319237873043705E-2"/>
          <c:y val="0.17692742958791322"/>
          <c:w val="0.92353261397880848"/>
          <c:h val="0.74997077969925963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Распределение девочек по возрастным группам на момент первой пробы табака (%)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Lbls>
            <c:dLbl>
              <c:idx val="0"/>
              <c:layout>
                <c:manualLayout>
                  <c:x val="-4.1237113402061855E-2"/>
                  <c:y val="-6.3030303030303034E-2"/>
                </c:manualLayout>
              </c:layout>
              <c:showVal val="1"/>
            </c:dLbl>
            <c:dLbl>
              <c:idx val="1"/>
              <c:layout>
                <c:manualLayout>
                  <c:x val="-3.4364261168384883E-2"/>
                  <c:y val="-6.78787878787879E-2"/>
                </c:manualLayout>
              </c:layout>
              <c:showVal val="1"/>
            </c:dLbl>
            <c:dLbl>
              <c:idx val="2"/>
              <c:layout>
                <c:manualLayout>
                  <c:x val="-4.8109965635738876E-2"/>
                  <c:y val="-6.7878787878787983E-2"/>
                </c:manualLayout>
              </c:layout>
              <c:showVal val="1"/>
            </c:dLbl>
            <c:dLbl>
              <c:idx val="4"/>
              <c:layout>
                <c:manualLayout>
                  <c:x val="-4.8109965635738827E-2"/>
                  <c:y val="-5.8181818181818175E-2"/>
                </c:manualLayout>
              </c:layout>
              <c:showVal val="1"/>
            </c:dLbl>
            <c:dLbl>
              <c:idx val="5"/>
              <c:layout>
                <c:manualLayout>
                  <c:x val="-5.0400916380297756E-2"/>
                  <c:y val="-0.10181818181818182"/>
                </c:manualLayout>
              </c:layout>
              <c:showVal val="1"/>
            </c:dLbl>
            <c:dLbl>
              <c:idx val="6"/>
              <c:layout>
                <c:manualLayout>
                  <c:x val="1.2727471566054249E-2"/>
                  <c:y val="1.4259727708777118E-2"/>
                </c:manualLayout>
              </c:layout>
              <c:showVal val="1"/>
            </c:dLbl>
            <c:dLbl>
              <c:idx val="7"/>
              <c:layout>
                <c:manualLayout>
                  <c:x val="-2.0618556701030927E-2"/>
                  <c:y val="-9.2121212121212243E-2"/>
                </c:manualLayout>
              </c:layout>
              <c:showVal val="1"/>
            </c:dLbl>
            <c:txPr>
              <a:bodyPr/>
              <a:lstStyle/>
              <a:p>
                <a:pPr>
                  <a:defRPr sz="1800" b="1" i="0" baseline="0"/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6 лет</c:v>
                </c:pt>
                <c:pt idx="1">
                  <c:v>9 лет</c:v>
                </c:pt>
                <c:pt idx="2">
                  <c:v>10 лет</c:v>
                </c:pt>
                <c:pt idx="3">
                  <c:v>11 лет</c:v>
                </c:pt>
                <c:pt idx="4">
                  <c:v>12 лет</c:v>
                </c:pt>
                <c:pt idx="5">
                  <c:v>13 лет</c:v>
                </c:pt>
                <c:pt idx="6">
                  <c:v>14 лет</c:v>
                </c:pt>
                <c:pt idx="7">
                  <c:v>15 лет</c:v>
                </c:pt>
                <c:pt idx="8">
                  <c:v>16 лет</c:v>
                </c:pt>
              </c:strCache>
            </c:strRef>
          </c:cat>
          <c:val>
            <c:numRef>
              <c:f>Лист1!$B$2:$B$10</c:f>
              <c:numCache>
                <c:formatCode>0.00</c:formatCode>
                <c:ptCount val="9"/>
                <c:pt idx="0">
                  <c:v>1</c:v>
                </c:pt>
                <c:pt idx="1">
                  <c:v>2</c:v>
                </c:pt>
                <c:pt idx="2">
                  <c:v>6</c:v>
                </c:pt>
                <c:pt idx="3">
                  <c:v>9</c:v>
                </c:pt>
                <c:pt idx="4">
                  <c:v>20</c:v>
                </c:pt>
                <c:pt idx="5">
                  <c:v>22</c:v>
                </c:pt>
                <c:pt idx="6">
                  <c:v>28</c:v>
                </c:pt>
                <c:pt idx="7">
                  <c:v>6</c:v>
                </c:pt>
                <c:pt idx="8">
                  <c:v>6</c:v>
                </c:pt>
              </c:numCache>
            </c:numRef>
          </c:val>
        </c:ser>
        <c:marker val="1"/>
        <c:axId val="78066048"/>
        <c:axId val="78067584"/>
      </c:lineChart>
      <c:catAx>
        <c:axId val="78066048"/>
        <c:scaling>
          <c:orientation val="minMax"/>
        </c:scaling>
        <c:axPos val="b"/>
        <c:tickLblPos val="nextTo"/>
        <c:crossAx val="78067584"/>
        <c:crosses val="autoZero"/>
        <c:auto val="1"/>
        <c:lblAlgn val="ctr"/>
        <c:lblOffset val="100"/>
      </c:catAx>
      <c:valAx>
        <c:axId val="78067584"/>
        <c:scaling>
          <c:orientation val="minMax"/>
        </c:scaling>
        <c:axPos val="l"/>
        <c:numFmt formatCode="0.00" sourceLinked="1"/>
        <c:tickLblPos val="nextTo"/>
        <c:crossAx val="78066048"/>
        <c:crosses val="autoZero"/>
        <c:crossBetween val="between"/>
      </c:valAx>
    </c:plotArea>
    <c:plotVisOnly val="1"/>
    <c:dispBlanksAs val="gap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Места приобретения табачных изделий (%)</a:t>
            </a:r>
          </a:p>
        </c:rich>
      </c:tx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Места приобретения табачных изделий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dLbls>
            <c:txPr>
              <a:bodyPr/>
              <a:lstStyle/>
              <a:p>
                <a:pPr>
                  <a:defRPr sz="1800" b="1" i="0" baseline="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Магазин, киоск</c:v>
                </c:pt>
                <c:pt idx="1">
                  <c:v>Угощают друзья</c:v>
                </c:pt>
                <c:pt idx="2">
                  <c:v>Беру у родителей</c:v>
                </c:pt>
              </c:strCache>
            </c:strRef>
          </c:cat>
          <c:val>
            <c:numRef>
              <c:f>Лист1!$B$2:$B$4</c:f>
              <c:numCache>
                <c:formatCode>0.00</c:formatCode>
                <c:ptCount val="3"/>
                <c:pt idx="0">
                  <c:v>66</c:v>
                </c:pt>
                <c:pt idx="1">
                  <c:v>24</c:v>
                </c:pt>
                <c:pt idx="2">
                  <c:v>10</c:v>
                </c:pt>
              </c:numCache>
            </c:numRef>
          </c:val>
        </c:ser>
        <c:ser>
          <c:idx val="2"/>
          <c:order val="1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Магазин, киоск</c:v>
                </c:pt>
                <c:pt idx="1">
                  <c:v>Угощают друзья</c:v>
                </c:pt>
                <c:pt idx="2">
                  <c:v>Беру у родителей</c:v>
                </c:pt>
              </c:strCache>
            </c:strRef>
          </c:cat>
          <c:val>
            <c:numRef>
              <c:f>Лист1!$D$2:$D$4</c:f>
            </c:numRef>
          </c:val>
        </c:ser>
        <c:axId val="78216192"/>
        <c:axId val="78222080"/>
      </c:barChart>
      <c:catAx>
        <c:axId val="78216192"/>
        <c:scaling>
          <c:orientation val="minMax"/>
        </c:scaling>
        <c:axPos val="l"/>
        <c:tickLblPos val="nextTo"/>
        <c:crossAx val="78222080"/>
        <c:crosses val="autoZero"/>
        <c:auto val="1"/>
        <c:lblAlgn val="ctr"/>
        <c:lblOffset val="100"/>
      </c:catAx>
      <c:valAx>
        <c:axId val="78222080"/>
        <c:scaling>
          <c:orientation val="minMax"/>
        </c:scaling>
        <c:axPos val="b"/>
        <c:numFmt formatCode="0.00" sourceLinked="1"/>
        <c:tickLblPos val="nextTo"/>
        <c:crossAx val="78216192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Основные места, где дети и подростки подвергаются воздействию вторичного табачного дыма (%)</a:t>
            </a:r>
          </a:p>
        </c:rich>
      </c:tx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Основные места, где дети и подростки подвергаются воздействию вторичного табачного дыма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dLbls>
            <c:txPr>
              <a:bodyPr/>
              <a:lstStyle/>
              <a:p>
                <a:pPr>
                  <a:defRPr sz="1800" b="1" i="0" baseline="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территория школы</c:v>
                </c:pt>
                <c:pt idx="1">
                  <c:v>дом (курят родители)</c:v>
                </c:pt>
                <c:pt idx="2">
                  <c:v>общественный транспорт (курят водители)</c:v>
                </c:pt>
              </c:strCache>
            </c:strRef>
          </c:cat>
          <c:val>
            <c:numRef>
              <c:f>Лист1!$B$2:$B$4</c:f>
              <c:numCache>
                <c:formatCode>0.00</c:formatCode>
                <c:ptCount val="3"/>
                <c:pt idx="0">
                  <c:v>51</c:v>
                </c:pt>
                <c:pt idx="1">
                  <c:v>35</c:v>
                </c:pt>
                <c:pt idx="2">
                  <c:v>28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территория школы</c:v>
                </c:pt>
                <c:pt idx="1">
                  <c:v>дом (курят родители)</c:v>
                </c:pt>
                <c:pt idx="2">
                  <c:v>общественный транспорт (курят водители)</c:v>
                </c:pt>
              </c:strCache>
            </c:strRef>
          </c:cat>
          <c:val>
            <c:numRef>
              <c:f>Лист1!$C$2:$C$4</c:f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территория школы</c:v>
                </c:pt>
                <c:pt idx="1">
                  <c:v>дом (курят родители)</c:v>
                </c:pt>
                <c:pt idx="2">
                  <c:v>общественный транспорт (курят водители)</c:v>
                </c:pt>
              </c:strCache>
            </c:strRef>
          </c:cat>
          <c:val>
            <c:numRef>
              <c:f>Лист1!$D$2:$D$4</c:f>
            </c:numRef>
          </c:val>
        </c:ser>
        <c:axId val="78331264"/>
        <c:axId val="78341248"/>
      </c:barChart>
      <c:catAx>
        <c:axId val="78331264"/>
        <c:scaling>
          <c:orientation val="minMax"/>
        </c:scaling>
        <c:axPos val="l"/>
        <c:tickLblPos val="nextTo"/>
        <c:crossAx val="78341248"/>
        <c:crosses val="autoZero"/>
        <c:auto val="1"/>
        <c:lblAlgn val="ctr"/>
        <c:lblOffset val="100"/>
      </c:catAx>
      <c:valAx>
        <c:axId val="78341248"/>
        <c:scaling>
          <c:orientation val="minMax"/>
        </c:scaling>
        <c:axPos val="b"/>
        <c:numFmt formatCode="0.00" sourceLinked="1"/>
        <c:tickLblPos val="nextTo"/>
        <c:crossAx val="78331264"/>
        <c:crosses val="autoZero"/>
        <c:crossBetween val="between"/>
      </c:valAx>
    </c:plotArea>
    <c:plotVisOnly val="1"/>
    <c:dispBlanksAs val="gap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endParaRPr lang="ru-RU"/>
          </a:p>
          <a:p>
            <a:pPr>
              <a:defRPr/>
            </a:pPr>
            <a:r>
              <a:rPr lang="ru-RU"/>
              <a:t>Информированность родителей о факте курения детей (%)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Информированность родителей о факте курения детей (%)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b="1" i="0" baseline="0"/>
                </a:pPr>
                <a:endParaRPr lang="ru-RU"/>
              </a:p>
            </c:txPr>
            <c:dLblPos val="outEnd"/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знают</c:v>
                </c:pt>
                <c:pt idx="1">
                  <c:v>не знают</c:v>
                </c:pt>
              </c:strCache>
            </c:strRef>
          </c:cat>
          <c:val>
            <c:numRef>
              <c:f>Лист1!$B$2:$B$3</c:f>
              <c:numCache>
                <c:formatCode>0.00</c:formatCode>
                <c:ptCount val="2"/>
                <c:pt idx="0">
                  <c:v>56</c:v>
                </c:pt>
                <c:pt idx="1">
                  <c:v>44</c:v>
                </c:pt>
              </c:numCache>
            </c:numRef>
          </c:val>
        </c:ser>
      </c:pie3D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82C779-4F7F-466C-A978-F25FF089A475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A1DF3C-9F72-483B-98A4-E42696E4B3A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73B5A0-3E70-44DA-837F-A78B9C85729E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08C25A-AA22-487C-A076-4F94BAD4D3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25467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08C25A-AA22-487C-A076-4F94BAD4D378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71729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CF709-B8FD-43E0-BE1D-A56F32063B3C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01F7-9E32-4C60-A0B0-CE5EC4AD39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32702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CF709-B8FD-43E0-BE1D-A56F32063B3C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01F7-9E32-4C60-A0B0-CE5EC4AD39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54240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CF709-B8FD-43E0-BE1D-A56F32063B3C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01F7-9E32-4C60-A0B0-CE5EC4AD39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86079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CF709-B8FD-43E0-BE1D-A56F32063B3C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01F7-9E32-4C60-A0B0-CE5EC4AD39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46216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CF709-B8FD-43E0-BE1D-A56F32063B3C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01F7-9E32-4C60-A0B0-CE5EC4AD39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70661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CF709-B8FD-43E0-BE1D-A56F32063B3C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01F7-9E32-4C60-A0B0-CE5EC4AD39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58156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CF709-B8FD-43E0-BE1D-A56F32063B3C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01F7-9E32-4C60-A0B0-CE5EC4AD39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80657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CF709-B8FD-43E0-BE1D-A56F32063B3C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01F7-9E32-4C60-A0B0-CE5EC4AD39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9390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CF709-B8FD-43E0-BE1D-A56F32063B3C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01F7-9E32-4C60-A0B0-CE5EC4AD39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34212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CF709-B8FD-43E0-BE1D-A56F32063B3C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01F7-9E32-4C60-A0B0-CE5EC4AD39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72389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CF709-B8FD-43E0-BE1D-A56F32063B3C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01F7-9E32-4C60-A0B0-CE5EC4AD39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45459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CF709-B8FD-43E0-BE1D-A56F32063B3C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F01F7-9E32-4C60-A0B0-CE5EC4AD39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26903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1440160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ГБУЗ «Самарский областной центр медицинской профилактики</a:t>
            </a:r>
            <a:endParaRPr lang="ru-RU" sz="2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132856"/>
            <a:ext cx="6415110" cy="2724904"/>
          </a:xfrm>
        </p:spPr>
        <p:txBody>
          <a:bodyPr>
            <a:normAutofit fontScale="85000" lnSpcReduction="10000"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Результаты анкетирования </a:t>
            </a:r>
            <a:endParaRPr lang="ru-RU" sz="2800" b="1" dirty="0" smtClean="0">
              <a:solidFill>
                <a:schemeClr val="tx1"/>
              </a:solidFill>
            </a:endParaRPr>
          </a:p>
          <a:p>
            <a:r>
              <a:rPr lang="ru-RU" sz="2800" b="1" dirty="0" smtClean="0">
                <a:solidFill>
                  <a:schemeClr val="tx1"/>
                </a:solidFill>
              </a:rPr>
              <a:t>о </a:t>
            </a:r>
            <a:r>
              <a:rPr lang="ru-RU" sz="2800" b="1" dirty="0" smtClean="0">
                <a:solidFill>
                  <a:schemeClr val="tx1"/>
                </a:solidFill>
              </a:rPr>
              <a:t>распространенности табакокурения среди</a:t>
            </a:r>
            <a:br>
              <a:rPr lang="ru-RU" sz="2800" b="1" dirty="0" smtClean="0">
                <a:solidFill>
                  <a:schemeClr val="tx1"/>
                </a:solidFill>
              </a:rPr>
            </a:br>
            <a:r>
              <a:rPr lang="ru-RU" sz="2800" b="1" dirty="0" smtClean="0">
                <a:solidFill>
                  <a:schemeClr val="tx1"/>
                </a:solidFill>
              </a:rPr>
              <a:t>школьников в летних оздоровительных учреждениях Самарской области</a:t>
            </a:r>
          </a:p>
          <a:p>
            <a:endParaRPr lang="ru-RU" sz="2800" b="1" dirty="0">
              <a:solidFill>
                <a:schemeClr val="tx1"/>
              </a:solidFill>
            </a:endParaRPr>
          </a:p>
          <a:p>
            <a:r>
              <a:rPr lang="ru-RU" sz="2800" b="1" dirty="0" smtClean="0">
                <a:solidFill>
                  <a:schemeClr val="tx1"/>
                </a:solidFill>
              </a:rPr>
              <a:t>2014</a:t>
            </a:r>
            <a:br>
              <a:rPr lang="ru-RU" sz="2800" b="1" dirty="0" smtClean="0">
                <a:solidFill>
                  <a:schemeClr val="tx1"/>
                </a:solidFill>
              </a:rPr>
            </a:b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733130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="" xmlns:p14="http://schemas.microsoft.com/office/powerpoint/2010/main" val="1300401313"/>
              </p:ext>
            </p:extLst>
          </p:nvPr>
        </p:nvGraphicFramePr>
        <p:xfrm>
          <a:off x="395536" y="980728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3696453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="" xmlns:p14="http://schemas.microsoft.com/office/powerpoint/2010/main" val="3961040782"/>
              </p:ext>
            </p:extLst>
          </p:nvPr>
        </p:nvGraphicFramePr>
        <p:xfrm>
          <a:off x="467544" y="83671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4158848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="" xmlns:p14="http://schemas.microsoft.com/office/powerpoint/2010/main" val="3256272656"/>
              </p:ext>
            </p:extLst>
          </p:nvPr>
        </p:nvGraphicFramePr>
        <p:xfrm>
          <a:off x="1043608" y="1340768"/>
          <a:ext cx="7128791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40215784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2700" b="1" dirty="0" smtClean="0"/>
              <a:t>РЕЗУЛЬТАТЫ:</a:t>
            </a:r>
            <a:r>
              <a:rPr lang="ru-RU" sz="2700" dirty="0" smtClean="0"/>
              <a:t/>
            </a:r>
            <a:br>
              <a:rPr lang="ru-RU" sz="2700" dirty="0" smtClean="0"/>
            </a:b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Autofit/>
          </a:bodyPr>
          <a:lstStyle/>
          <a:p>
            <a:pPr lvl="0"/>
            <a:r>
              <a:rPr lang="ru-RU" sz="1200" b="1" dirty="0" smtClean="0"/>
              <a:t>Несмотря </a:t>
            </a:r>
            <a:r>
              <a:rPr lang="ru-RU" sz="1200" b="1" dirty="0"/>
              <a:t>на снижение на 4,0% показателя распространенности курения среди детей летних оздоровительных учреждений Самарской области, остается высоким удельный вес курящих детей. Курит 12% опрошенных. Сравнение распространенности курения, с точки зрения гендерных различий, показывает, что девочки курят достоверно меньше мальчиков. Среди мальчиков  доля курильщиков выше на 6,0%, чем среди девочек (15,0% и 9,0% соответственно). </a:t>
            </a:r>
          </a:p>
          <a:p>
            <a:pPr lvl="0"/>
            <a:r>
              <a:rPr lang="ru-RU" sz="1200" b="1" dirty="0"/>
              <a:t>Большинство курильщиков (31,0%) выкуривает менее 5 сигарет в день, 27,0% - от 5 до 9 сигарет, 12,0% - до 10-14 сигарет в день. Доля лиц, выкуривающих 15-24 сигареты в день составляет 8,0%, более 1 пачки курит 7,0% опрошенных. Курят не каждый день 15,0% респондентов.</a:t>
            </a:r>
          </a:p>
          <a:p>
            <a:pPr lvl="0"/>
            <a:r>
              <a:rPr lang="ru-RU" sz="1200" b="1" dirty="0"/>
              <a:t>Основным мотивом приобщения к курению в 48,0% случаев, как у мальчиков, так и у девочек выступает «любопытство» - 45,0 и 53,0% соответственно.</a:t>
            </a:r>
          </a:p>
          <a:p>
            <a:pPr lvl="0"/>
            <a:r>
              <a:rPr lang="ru-RU" sz="1200" b="1" dirty="0"/>
              <a:t>При опросе детей о месте, в котором они чаще всего подвергались воздействию вторичного табачного дыма более, чем одна треть опрошенных назвала семью (35,0%) и общественный транспорт (28,0%), а 51,0% подвергался воздействию табачного дыма по месту учебы. </a:t>
            </a:r>
            <a:endParaRPr lang="ru-RU" sz="1200" b="1" dirty="0" smtClean="0"/>
          </a:p>
          <a:p>
            <a:pPr lvl="0"/>
            <a:r>
              <a:rPr lang="ru-RU" sz="1200" b="1" dirty="0" smtClean="0"/>
              <a:t>В </a:t>
            </a:r>
            <a:r>
              <a:rPr lang="ru-RU" sz="1200" b="1" dirty="0"/>
              <a:t>период с 2012 года стали реже курить на территории образовательных учреждений (на 24,0%) и сократилась на 7,0% частота курения водителей общественного транспорта во время перевозки пассажиров.</a:t>
            </a:r>
          </a:p>
          <a:p>
            <a:pPr lvl="0"/>
            <a:r>
              <a:rPr lang="ru-RU" sz="1200" b="1" dirty="0"/>
              <a:t>Ухудшились показатели информированности детей и подростков о вреде курения и о влиянии вторичного табачного дыма. Только 89,0% респондентов уверены во вреде курения, о влиянии вторичного табачного дыма на возникновение заболеваний у некурящих осведомлены лишь 75,0% опрошенных.</a:t>
            </a:r>
          </a:p>
          <a:p>
            <a:pPr lvl="0"/>
            <a:r>
              <a:rPr lang="ru-RU" sz="1200" b="1" dirty="0"/>
              <a:t>Почти половина родителей (44,0%) не знают о том, что их дети курят.</a:t>
            </a:r>
          </a:p>
          <a:p>
            <a:pPr lvl="0"/>
            <a:r>
              <a:rPr lang="ru-RU" sz="1200" b="1" dirty="0"/>
              <a:t>Каждый десятый ребенок потребляет табак, приобретенный родителями. Каждого четвертого угощают друзья.</a:t>
            </a:r>
          </a:p>
          <a:p>
            <a:pPr lvl="0"/>
            <a:r>
              <a:rPr lang="ru-RU" sz="1200" b="1" dirty="0"/>
              <a:t>Несмотря на то, что информированность о вреде курения для здоровья составила 89,0%, вероятно, поверхностный, бессистемный и формальный характер знания о вреде курения не останавливает подростков от курения</a:t>
            </a:r>
          </a:p>
          <a:p>
            <a:endParaRPr lang="ru-RU" sz="1200" b="1" dirty="0"/>
          </a:p>
        </p:txBody>
      </p:sp>
    </p:spTree>
    <p:extLst>
      <p:ext uri="{BB962C8B-B14F-4D97-AF65-F5344CB8AC3E}">
        <p14:creationId xmlns="" xmlns:p14="http://schemas.microsoft.com/office/powerpoint/2010/main" val="610952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14313"/>
            <a:ext cx="9144000" cy="1143001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</a:rPr>
              <a:t>Что 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делать, если </a:t>
            </a: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</a:rPr>
              <a:t>ребенок закурил? 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1000125"/>
            <a:ext cx="8229600" cy="58578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 smtClean="0"/>
              <a:t>	</a:t>
            </a:r>
            <a:r>
              <a:rPr lang="ru-RU" sz="2000" b="1" dirty="0" smtClean="0"/>
              <a:t>Прежде всего, необходимо знать следующее: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ru-RU" sz="2000" b="1" dirty="0" smtClean="0"/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ru-RU" sz="2000" b="1" dirty="0" smtClean="0"/>
              <a:t>Наказание не устраняет раннего курения. Оно только наносит ущерб доверию ребенка к родителям. 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ru-RU" sz="2000" b="1" dirty="0" smtClean="0"/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ru-RU" sz="2000" b="1" dirty="0" smtClean="0"/>
              <a:t>Не следует запугивать ребенка. Информация о вреде курения должна быть достоверной и актуальной.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ru-RU" sz="2000" b="1" dirty="0" smtClean="0"/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ru-RU" sz="2000" b="1" dirty="0" smtClean="0"/>
              <a:t>Взрослые не уронят своего авторитета, если откровенно признаются ребенку в своей слабости: сами они курят потому, что не в силах избавиться от этой пагубной привычки. Такое признание способствует формированию у ребенка правильного отношения к курению и повышает доверие к близким.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ru-RU" sz="2000" b="1" dirty="0" smtClean="0"/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ru-RU" sz="2000" b="1" dirty="0" smtClean="0"/>
              <a:t>Курение в подростковом возрасте нередко свидетельствует о неблагополучии в семье. В частности, это  может означать, что ребенок не удовлетворен своей ролью и что ему нужно помочь почувствовать себя более взрослым. Следует обратить внимание на отношение подростка со сверстниками, постараться оберегать его от влияния курящих друзей.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500063" y="1643063"/>
            <a:ext cx="4038600" cy="45307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«ЗА»</a:t>
            </a:r>
          </a:p>
          <a:p>
            <a:pPr eaLnBrk="1" hangingPunct="1">
              <a:buFontTx/>
              <a:buChar char="•"/>
            </a:pPr>
            <a:r>
              <a:rPr lang="ru-RU" sz="2400" dirty="0" smtClean="0"/>
              <a:t>улучшение самочувствия; </a:t>
            </a:r>
          </a:p>
          <a:p>
            <a:pPr eaLnBrk="1" hangingPunct="1">
              <a:buFontTx/>
              <a:buChar char="•"/>
            </a:pPr>
            <a:r>
              <a:rPr lang="ru-RU" sz="2400" dirty="0" smtClean="0"/>
              <a:t>более успешные занятия спортом;</a:t>
            </a:r>
          </a:p>
          <a:p>
            <a:pPr eaLnBrk="1" hangingPunct="1">
              <a:buFontTx/>
              <a:buChar char="•"/>
            </a:pPr>
            <a:r>
              <a:rPr lang="ru-RU" sz="2400" dirty="0" smtClean="0"/>
              <a:t>лучший внешний вид;</a:t>
            </a:r>
          </a:p>
          <a:p>
            <a:pPr eaLnBrk="1" hangingPunct="1">
              <a:buFontTx/>
              <a:buChar char="•"/>
            </a:pPr>
            <a:r>
              <a:rPr lang="ru-RU" sz="2400" dirty="0" smtClean="0"/>
              <a:t>возможность более рационального использования карманных денег.</a:t>
            </a:r>
          </a:p>
        </p:txBody>
      </p:sp>
      <p:sp>
        <p:nvSpPr>
          <p:cNvPr id="55299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429125" y="1643063"/>
            <a:ext cx="4181475" cy="45307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3200" b="1" dirty="0" smtClean="0">
                <a:solidFill>
                  <a:srgbClr val="FF0000"/>
                </a:solidFill>
              </a:rPr>
              <a:t>«ПРОТИВ»</a:t>
            </a:r>
          </a:p>
          <a:p>
            <a:pPr eaLnBrk="1" hangingPunct="1">
              <a:buFontTx/>
              <a:buChar char="•"/>
            </a:pPr>
            <a:r>
              <a:rPr lang="ru-RU" sz="2400" dirty="0" smtClean="0"/>
              <a:t>плохая успеваемость в школе;</a:t>
            </a:r>
          </a:p>
          <a:p>
            <a:pPr eaLnBrk="1" hangingPunct="1">
              <a:buFontTx/>
              <a:buChar char="•"/>
            </a:pPr>
            <a:r>
              <a:rPr lang="ru-RU" sz="2400" dirty="0" smtClean="0"/>
              <a:t>проблемы со здоровьем;</a:t>
            </a:r>
          </a:p>
          <a:p>
            <a:pPr eaLnBrk="1" hangingPunct="1">
              <a:buFontTx/>
              <a:buChar char="•"/>
            </a:pPr>
            <a:r>
              <a:rPr lang="ru-RU" sz="2400" dirty="0" smtClean="0"/>
              <a:t>ухудшение внешнего вида;</a:t>
            </a:r>
          </a:p>
          <a:p>
            <a:pPr eaLnBrk="1" hangingPunct="1">
              <a:buFontTx/>
              <a:buChar char="•"/>
            </a:pPr>
            <a:r>
              <a:rPr lang="ru-RU" sz="2400" dirty="0" smtClean="0"/>
              <a:t>непонимание и даже осуждение со стороны сверстников.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57188" y="428625"/>
            <a:ext cx="8183562" cy="1050925"/>
          </a:xfrm>
          <a:prstGeom prst="rect">
            <a:avLst/>
          </a:prstGeom>
        </p:spPr>
        <p:txBody>
          <a:bodyPr anchor="b">
            <a:normAutofit fontScale="90000" lnSpcReduction="20000"/>
          </a:bodyPr>
          <a:lstStyle/>
          <a:p>
            <a:pPr algn="ctr" defTabSz="914400" fontAlgn="auto"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Ребенок должен взвесить доводы «за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» отказ от курения </a:t>
            </a: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и «против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» курения: </a:t>
            </a:r>
            <a:endParaRPr lang="ru-RU" sz="4000" b="1" dirty="0">
              <a:solidFill>
                <a:schemeClr val="accent1">
                  <a:lumMod val="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Медицинская помощь  населению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Взрослые и детские центры здоровья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Диспансеризация</a:t>
            </a:r>
          </a:p>
          <a:p>
            <a:pPr>
              <a:buNone/>
            </a:pPr>
            <a:r>
              <a:rPr lang="ru-RU" dirty="0" smtClean="0"/>
              <a:t>    Вы можете пройти диспансеризацию, если Ваш возраст делится на «3», начиная с 21 года (21, 24, 27, 30, 33, 36, 39, 42, 45, 48, 51, 54, 57 и т.д. ).</a:t>
            </a:r>
          </a:p>
          <a:p>
            <a:pPr>
              <a:buNone/>
            </a:pPr>
            <a:r>
              <a:rPr lang="ru-RU" dirty="0" smtClean="0"/>
              <a:t>    Периодичность проведения диспансеризации – 1 раз в 3 года.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Кабинеты отказа от курения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Информация о центрах здоровья и кабинетах отказа от курения по телефонам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5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337-49-49</a:t>
            </a:r>
          </a:p>
          <a:p>
            <a:pPr algn="ctr">
              <a:buNone/>
            </a:pPr>
            <a:r>
              <a:rPr lang="ru-RU" sz="5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337-05-11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Ждем Вас в группе «В контакте»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«ЖИВИ ЗДОРОВЫМ!»</a:t>
            </a:r>
          </a:p>
          <a:p>
            <a:pPr algn="ctr">
              <a:buNone/>
            </a:pP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http://vk.com/club76677865</a:t>
            </a:r>
            <a:endParaRPr lang="ru-RU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611560" y="908720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dirty="0"/>
              <a:t>Материал </a:t>
            </a:r>
            <a:r>
              <a:rPr lang="ru-RU" b="1" dirty="0" smtClean="0"/>
              <a:t>исследования</a:t>
            </a:r>
            <a:endParaRPr lang="ru-RU" dirty="0"/>
          </a:p>
          <a:p>
            <a:r>
              <a:rPr lang="ru-RU" dirty="0"/>
              <a:t>Исследование проводилось среди детей, отдыхающих в летних оздоровительных учреждениях Самарской области </a:t>
            </a:r>
          </a:p>
          <a:p>
            <a:r>
              <a:rPr lang="ru-RU" dirty="0"/>
              <a:t>Метод формирования выборки – случайный </a:t>
            </a:r>
            <a:r>
              <a:rPr lang="ru-RU" dirty="0" smtClean="0"/>
              <a:t>отбор</a:t>
            </a:r>
            <a:endParaRPr lang="ru-RU" dirty="0"/>
          </a:p>
          <a:p>
            <a:r>
              <a:rPr lang="ru-RU" dirty="0"/>
              <a:t>Размер выборки – 510 </a:t>
            </a:r>
            <a:r>
              <a:rPr lang="ru-RU" dirty="0" smtClean="0"/>
              <a:t>человек</a:t>
            </a:r>
            <a:endParaRPr lang="ru-RU" dirty="0"/>
          </a:p>
          <a:p>
            <a:r>
              <a:rPr lang="ru-RU" dirty="0"/>
              <a:t>Возраст респондентов </a:t>
            </a:r>
            <a:r>
              <a:rPr lang="ru-RU" dirty="0" smtClean="0"/>
              <a:t>–– </a:t>
            </a:r>
            <a:r>
              <a:rPr lang="ru-RU" dirty="0"/>
              <a:t>10-13 </a:t>
            </a:r>
            <a:r>
              <a:rPr lang="ru-RU" dirty="0" smtClean="0"/>
              <a:t>лет</a:t>
            </a:r>
            <a:endParaRPr lang="ru-RU" dirty="0"/>
          </a:p>
          <a:p>
            <a:r>
              <a:rPr lang="ru-RU" dirty="0"/>
              <a:t>Распределение по полу – 227 мальчиков (45,0%) и 283 девочек (55,0</a:t>
            </a:r>
            <a:r>
              <a:rPr lang="ru-RU" dirty="0" smtClean="0"/>
              <a:t>%)</a:t>
            </a:r>
            <a:endParaRPr lang="ru-RU" dirty="0"/>
          </a:p>
          <a:p>
            <a:r>
              <a:rPr lang="ru-RU" dirty="0"/>
              <a:t>Метод сбора данных – персональный, </a:t>
            </a:r>
            <a:r>
              <a:rPr lang="ru-RU" dirty="0" smtClean="0"/>
              <a:t>анонимный</a:t>
            </a:r>
            <a:endParaRPr lang="ru-RU" dirty="0"/>
          </a:p>
          <a:p>
            <a:r>
              <a:rPr lang="ru-RU" dirty="0"/>
              <a:t>Период проведения исследования – июнь – август 2014 </a:t>
            </a:r>
            <a:r>
              <a:rPr lang="ru-RU" dirty="0" smtClean="0"/>
              <a:t>года</a:t>
            </a:r>
            <a:endParaRPr lang="ru-RU" dirty="0"/>
          </a:p>
          <a:p>
            <a:pPr marL="0" indent="0">
              <a:buNone/>
            </a:pPr>
            <a:r>
              <a:rPr lang="ru-RU" b="1" dirty="0" smtClean="0"/>
              <a:t>Цель исследования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- мониторирование </a:t>
            </a:r>
            <a:r>
              <a:rPr lang="ru-RU" dirty="0"/>
              <a:t>распространенности и активного и пассивного табакокурения, интенсивности табачной зависимости, осведомленности о вреде табачного дыма, формирование отрицательного отношения к </a:t>
            </a:r>
            <a:r>
              <a:rPr lang="ru-RU" dirty="0" smtClean="0"/>
              <a:t>курению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401827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="" xmlns:p14="http://schemas.microsoft.com/office/powerpoint/2010/main" val="2818359745"/>
              </p:ext>
            </p:extLst>
          </p:nvPr>
        </p:nvGraphicFramePr>
        <p:xfrm>
          <a:off x="395536" y="83671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205334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Распространенность курения среди </a:t>
            </a:r>
            <a:br>
              <a:rPr lang="ru-RU" sz="2400" b="1" dirty="0" smtClean="0"/>
            </a:br>
            <a:r>
              <a:rPr lang="ru-RU" sz="2400" b="1" dirty="0" smtClean="0"/>
              <a:t>девочек и мальчиков (%)</a:t>
            </a:r>
            <a:endParaRPr lang="ru-RU" sz="24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16557279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910091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/>
              <a:t>Распределение курильщиков по полу и количеству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b="1" dirty="0"/>
              <a:t>выкуриваемых сигарет (%)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75370502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556533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="" xmlns:p14="http://schemas.microsoft.com/office/powerpoint/2010/main" val="2283242175"/>
              </p:ext>
            </p:extLst>
          </p:nvPr>
        </p:nvGraphicFramePr>
        <p:xfrm>
          <a:off x="467544" y="1124744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56155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="" xmlns:p14="http://schemas.microsoft.com/office/powerpoint/2010/main" val="3563942838"/>
              </p:ext>
            </p:extLst>
          </p:nvPr>
        </p:nvGraphicFramePr>
        <p:xfrm>
          <a:off x="467544" y="90872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566706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="" xmlns:p14="http://schemas.microsoft.com/office/powerpoint/2010/main" val="3838710000"/>
              </p:ext>
            </p:extLst>
          </p:nvPr>
        </p:nvGraphicFramePr>
        <p:xfrm>
          <a:off x="395536" y="126876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211946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="" xmlns:p14="http://schemas.microsoft.com/office/powerpoint/2010/main" val="1483398357"/>
              </p:ext>
            </p:extLst>
          </p:nvPr>
        </p:nvGraphicFramePr>
        <p:xfrm>
          <a:off x="395536" y="119675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8137049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692</Words>
  <Application>Microsoft Office PowerPoint</Application>
  <PresentationFormat>Экран (4:3)</PresentationFormat>
  <Paragraphs>91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ГБУЗ «Самарский областной центр медицинской профилактики</vt:lpstr>
      <vt:lpstr>Слайд 2</vt:lpstr>
      <vt:lpstr>Слайд 3</vt:lpstr>
      <vt:lpstr>Распространенность курения среди  девочек и мальчиков (%)</vt:lpstr>
      <vt:lpstr>Распределение курильщиков по полу и количеству выкуриваемых сигарет (%) 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 РЕЗУЛЬТАТЫ: </vt:lpstr>
      <vt:lpstr>Что делать, если ребенок закурил? </vt:lpstr>
      <vt:lpstr>Слайд 15</vt:lpstr>
      <vt:lpstr>Медицинская помощь  населению</vt:lpstr>
      <vt:lpstr>Информация о центрах здоровья и кабинетах отказа от курения по телефонам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strukova</dc:creator>
  <cp:lastModifiedBy>Пользователь</cp:lastModifiedBy>
  <cp:revision>44</cp:revision>
  <dcterms:created xsi:type="dcterms:W3CDTF">2014-11-26T04:45:52Z</dcterms:created>
  <dcterms:modified xsi:type="dcterms:W3CDTF">2014-12-16T11:24:00Z</dcterms:modified>
</cp:coreProperties>
</file>