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8" r:id="rId3"/>
  </p:sldMasterIdLst>
  <p:notesMasterIdLst>
    <p:notesMasterId r:id="rId14"/>
  </p:notesMasterIdLst>
  <p:sldIdLst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5FFE5"/>
    <a:srgbClr val="66CCFF"/>
    <a:srgbClr val="99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12778537082515"/>
          <c:y val="5.8360146593398457E-2"/>
          <c:w val="0.44280025066117501"/>
          <c:h val="0.916767260902634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'[Анализ больничных 2014 (по месяцам).xlsx]2014 итог'!$BW$85</c:f>
              <c:strCache>
                <c:ptCount val="1"/>
                <c:pt idx="0">
                  <c:v>Макс. % больничных от здоровых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'[Анализ больничных 2014 (по месяцам).xlsx]2014 итог'!$A$87:$B$124;'[Анализ больничных 2014 (по месяцам).xlsx]2014 итог'!$BY$87:$BY$93</c:f>
              <c:strCache>
                <c:ptCount val="45"/>
                <c:pt idx="0">
                  <c:v>01. Руководители</c:v>
                </c:pt>
                <c:pt idx="1">
                  <c:v>02. Отдел кадров</c:v>
                </c:pt>
                <c:pt idx="2">
                  <c:v>03. Планово-финансовый отдел</c:v>
                </c:pt>
                <c:pt idx="3">
                  <c:v>04. Бухгалтерия</c:v>
                </c:pt>
                <c:pt idx="4">
                  <c:v>44. Первый отдел</c:v>
                </c:pt>
                <c:pt idx="5">
                  <c:v>45. Группа Ученого секретаря</c:v>
                </c:pt>
                <c:pt idx="6">
                  <c:v>06. Бюро главных инженеров проектов</c:v>
                </c:pt>
                <c:pt idx="7">
                  <c:v>08. Отдел технико-экономических исследований и природоохранного проектирования (ОТЭИПП)</c:v>
                </c:pt>
                <c:pt idx="8">
                  <c:v>09. Технологический отдел № 1 (ТО-1)</c:v>
                </c:pt>
                <c:pt idx="9">
                  <c:v>10. Технологический отдел № 2 (ТО-2)</c:v>
                </c:pt>
                <c:pt idx="10">
                  <c:v>12. Строительный отдел</c:v>
                </c:pt>
                <c:pt idx="11">
                  <c:v>13. Отдел водоснабжения и канализации (ВиК)</c:v>
                </c:pt>
                <c:pt idx="12">
                  <c:v>14. Сантехнический отдел</c:v>
                </c:pt>
                <c:pt idx="13">
                  <c:v>15. Электротехнический отдел</c:v>
                </c:pt>
                <c:pt idx="14">
                  <c:v>17. Отдел автоматизации и систем управления технологическими процессами (АСУ  ТП)</c:v>
                </c:pt>
                <c:pt idx="15">
                  <c:v>18. Отдел смет и проектов организации строительства (Смет и ПОС)</c:v>
                </c:pt>
                <c:pt idx="16">
                  <c:v>20. Отдел инженерных изысканий (ОИИ)</c:v>
                </c:pt>
                <c:pt idx="17">
                  <c:v>35. Группа маркшейдеров</c:v>
                </c:pt>
                <c:pt idx="18">
                  <c:v>39. Отдел промышленной безопасности (ОПБ)</c:v>
                </c:pt>
                <c:pt idx="19">
                  <c:v>40. Отдел металлоконструкций и прочностных расчетов</c:v>
                </c:pt>
                <c:pt idx="20">
                  <c:v>23. Отдел разработки нефтяных месторождений</c:v>
                </c:pt>
                <c:pt idx="21">
                  <c:v>24. Промысловый отдел</c:v>
                </c:pt>
                <c:pt idx="22">
                  <c:v>26. Отдел исследования нефтей</c:v>
                </c:pt>
                <c:pt idx="23">
                  <c:v>33. Отдел бурения</c:v>
                </c:pt>
                <c:pt idx="24">
                  <c:v>05. Коммерческий отдел</c:v>
                </c:pt>
                <c:pt idx="25">
                  <c:v>07. Эксплуатационно-технический отдел (ЭкТО)</c:v>
                </c:pt>
                <c:pt idx="26">
                  <c:v>32. Автотранспортный цех (АТЦ)</c:v>
                </c:pt>
                <c:pt idx="27">
                  <c:v>42. База отдыха "Лесная"</c:v>
                </c:pt>
                <c:pt idx="28">
                  <c:v>51. Столовая</c:v>
                </c:pt>
                <c:pt idx="29">
                  <c:v>Представительство в Республике Казахстан</c:v>
                </c:pt>
                <c:pt idx="30">
                  <c:v>25. Группа охраны труда</c:v>
                </c:pt>
                <c:pt idx="31">
                  <c:v>30. Группа учета и контроля товарно-материальных ценностей (ГТМЦ)</c:v>
                </c:pt>
                <c:pt idx="32">
                  <c:v>34. Филиал "Иркутский"</c:v>
                </c:pt>
                <c:pt idx="33">
                  <c:v>36. Отдел научно-технической информации (ОНТИ)</c:v>
                </c:pt>
                <c:pt idx="34">
                  <c:v>37. Отдел информационных технологий (ИТ)</c:v>
                </c:pt>
                <c:pt idx="35">
                  <c:v>38. Отдел выпуска документации (ОВД)</c:v>
                </c:pt>
                <c:pt idx="36">
                  <c:v>52. Отдел правового обеспечения и внешних связей (ОПО и ВС)</c:v>
                </c:pt>
                <c:pt idx="37">
                  <c:v>53. Группа по работе с акционерами и ценными бумагами</c:v>
                </c:pt>
                <c:pt idx="38">
                  <c:v>дек.14</c:v>
                </c:pt>
                <c:pt idx="39">
                  <c:v>янв.04</c:v>
                </c:pt>
                <c:pt idx="40">
                  <c:v>ноя.14</c:v>
                </c:pt>
                <c:pt idx="41">
                  <c:v>апр.14</c:v>
                </c:pt>
                <c:pt idx="42">
                  <c:v>янв.14</c:v>
                </c:pt>
                <c:pt idx="43">
                  <c:v>окт.14</c:v>
                </c:pt>
                <c:pt idx="44">
                  <c:v>мар.14</c:v>
                </c:pt>
              </c:strCache>
            </c:strRef>
          </c:cat>
          <c:val>
            <c:numRef>
              <c:f>'[Анализ больничных 2014 (по месяцам).xlsx]2014 итог'!$BW$87:$BW$124</c:f>
              <c:numCache>
                <c:formatCode>#,000</c:formatCode>
                <c:ptCount val="38"/>
                <c:pt idx="0">
                  <c:v>13.333333333333334</c:v>
                </c:pt>
                <c:pt idx="1">
                  <c:v>25</c:v>
                </c:pt>
                <c:pt idx="2">
                  <c:v>21.428571428571427</c:v>
                </c:pt>
                <c:pt idx="3">
                  <c:v>20</c:v>
                </c:pt>
                <c:pt idx="4">
                  <c:v>0</c:v>
                </c:pt>
                <c:pt idx="5">
                  <c:v>100</c:v>
                </c:pt>
                <c:pt idx="6">
                  <c:v>15.151515151515152</c:v>
                </c:pt>
                <c:pt idx="7">
                  <c:v>20.454545454545457</c:v>
                </c:pt>
                <c:pt idx="8">
                  <c:v>15.873015873015872</c:v>
                </c:pt>
                <c:pt idx="9">
                  <c:v>15.873015873015872</c:v>
                </c:pt>
                <c:pt idx="10">
                  <c:v>20.792079207920793</c:v>
                </c:pt>
                <c:pt idx="11">
                  <c:v>33.333333333333329</c:v>
                </c:pt>
                <c:pt idx="12">
                  <c:v>24.242424242424242</c:v>
                </c:pt>
                <c:pt idx="13">
                  <c:v>16.176470588235293</c:v>
                </c:pt>
                <c:pt idx="14">
                  <c:v>13.559322033898304</c:v>
                </c:pt>
                <c:pt idx="15">
                  <c:v>15.384615384615385</c:v>
                </c:pt>
                <c:pt idx="16">
                  <c:v>12.658227848101266</c:v>
                </c:pt>
                <c:pt idx="17">
                  <c:v>28.571428571428569</c:v>
                </c:pt>
                <c:pt idx="18">
                  <c:v>28.571428571428569</c:v>
                </c:pt>
                <c:pt idx="19">
                  <c:v>21.052631578947366</c:v>
                </c:pt>
                <c:pt idx="20">
                  <c:v>16.867469879518072</c:v>
                </c:pt>
                <c:pt idx="21">
                  <c:v>26.315789473684209</c:v>
                </c:pt>
                <c:pt idx="22">
                  <c:v>16.129032258064516</c:v>
                </c:pt>
                <c:pt idx="23">
                  <c:v>23.52941176470588</c:v>
                </c:pt>
                <c:pt idx="24">
                  <c:v>0</c:v>
                </c:pt>
                <c:pt idx="25">
                  <c:v>7.8431372549019605</c:v>
                </c:pt>
                <c:pt idx="26">
                  <c:v>11.76470588235294</c:v>
                </c:pt>
                <c:pt idx="27">
                  <c:v>0</c:v>
                </c:pt>
                <c:pt idx="28">
                  <c:v>16.666666666666664</c:v>
                </c:pt>
                <c:pt idx="29">
                  <c:v>0</c:v>
                </c:pt>
                <c:pt idx="30">
                  <c:v>66.666666666666657</c:v>
                </c:pt>
                <c:pt idx="31">
                  <c:v>0</c:v>
                </c:pt>
                <c:pt idx="32">
                  <c:v>0</c:v>
                </c:pt>
                <c:pt idx="33">
                  <c:v>15</c:v>
                </c:pt>
                <c:pt idx="34">
                  <c:v>15.625</c:v>
                </c:pt>
                <c:pt idx="35">
                  <c:v>12.5</c:v>
                </c:pt>
                <c:pt idx="36">
                  <c:v>23.809523809523807</c:v>
                </c:pt>
                <c:pt idx="37">
                  <c:v>50</c:v>
                </c:pt>
              </c:numCache>
            </c:numRef>
          </c:val>
        </c:ser>
        <c:ser>
          <c:idx val="1"/>
          <c:order val="1"/>
          <c:spPr>
            <a:solidFill>
              <a:srgbClr val="E5FFE5"/>
            </a:solidFill>
          </c:spPr>
          <c:invertIfNegative val="0"/>
          <c:val>
            <c:numRef>
              <c:f>'[Анализ больничных 2014 (по месяцам).xlsx]2014 итог'!$BX$87:$BX$124</c:f>
              <c:numCache>
                <c:formatCode>#,000</c:formatCode>
                <c:ptCount val="3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3426816"/>
        <c:axId val="39110336"/>
      </c:barChart>
      <c:valAx>
        <c:axId val="39110336"/>
        <c:scaling>
          <c:orientation val="minMax"/>
          <c:max val="0.60000000000000009"/>
          <c:min val="0"/>
        </c:scaling>
        <c:delete val="0"/>
        <c:axPos val="t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3426816"/>
        <c:crosses val="autoZero"/>
        <c:crossBetween val="between"/>
        <c:majorUnit val="0.15000000000000002"/>
        <c:minorUnit val="0.15000000000000002"/>
      </c:valAx>
      <c:catAx>
        <c:axId val="43426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n-US"/>
          </a:p>
        </c:txPr>
        <c:crossAx val="391103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3617921595456E-2"/>
          <c:y val="6.2662165078128704E-2"/>
          <c:w val="0.73708013924378757"/>
          <c:h val="0.903918013546869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дней</c:v>
                </c:pt>
              </c:strCache>
            </c:strRef>
          </c:tx>
          <c:explosion val="9"/>
          <c:dPt>
            <c:idx val="1"/>
            <c:bubble3D val="0"/>
            <c:spPr>
              <a:solidFill>
                <a:srgbClr val="66CCFF"/>
              </a:solidFill>
              <a:ln>
                <a:solidFill>
                  <a:srgbClr val="99CCFF"/>
                </a:solidFill>
              </a:ln>
            </c:spPr>
          </c:dPt>
          <c:dPt>
            <c:idx val="2"/>
            <c:bubble3D val="0"/>
            <c:spPr>
              <a:solidFill>
                <a:srgbClr val="FFFF66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осень </c:v>
                </c:pt>
                <c:pt idx="1">
                  <c:v>зима</c:v>
                </c:pt>
                <c:pt idx="2">
                  <c:v>весна</c:v>
                </c:pt>
                <c:pt idx="3">
                  <c:v>лето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2389</c:v>
                </c:pt>
                <c:pt idx="1">
                  <c:v>1844</c:v>
                </c:pt>
                <c:pt idx="2">
                  <c:v>3002</c:v>
                </c:pt>
                <c:pt idx="3">
                  <c:v>1709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14508524393978"/>
          <c:y val="0.1258072071028962"/>
          <c:w val="0.33466651853497759"/>
          <c:h val="0.2616258874673038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361345890342671E-2"/>
          <c:y val="4.6892243776631017E-2"/>
          <c:w val="0.87136035810835832"/>
          <c:h val="0.427693813425418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2.747290899301787E-2"/>
                  <c:y val="-2.0974653102733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</c:v>
                </c:pt>
                <c:pt idx="1">
                  <c:v>11</c:v>
                </c:pt>
                <c:pt idx="2">
                  <c:v>13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10</c:v>
                </c:pt>
                <c:pt idx="10">
                  <c:v>8</c:v>
                </c:pt>
                <c:pt idx="11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noFill/>
              <a:ln>
                <a:noFill/>
              </a:ln>
            </c:spPr>
          </c:upBars>
          <c:downBars>
            <c:spPr>
              <a:solidFill>
                <a:schemeClr val="tx2">
                  <a:lumMod val="60000"/>
                  <a:lumOff val="40000"/>
                </a:schemeClr>
              </a:solidFill>
            </c:spPr>
          </c:downBars>
        </c:upDownBars>
        <c:marker val="1"/>
        <c:smooth val="0"/>
        <c:axId val="43425792"/>
        <c:axId val="39114368"/>
      </c:lineChart>
      <c:dateAx>
        <c:axId val="43425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/>
            </a:pPr>
            <a:endParaRPr lang="en-US"/>
          </a:p>
        </c:txPr>
        <c:crossAx val="39114368"/>
        <c:crosses val="autoZero"/>
        <c:auto val="1"/>
        <c:lblOffset val="100"/>
        <c:baseTimeUnit val="months"/>
      </c:dateAx>
      <c:valAx>
        <c:axId val="39114368"/>
        <c:scaling>
          <c:orientation val="minMax"/>
          <c:max val="13"/>
          <c:min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4342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79374639866866E-2"/>
          <c:y val="9.0184000896199185E-2"/>
          <c:w val="0.97485396183787565"/>
          <c:h val="0.55519305222681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4.4451532467205776E-2"/>
                  <c:y val="-9.0301809689179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040708309652002E-2"/>
                  <c:y val="-9.0301809689179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0.7</c:v>
                </c:pt>
                <c:pt idx="1">
                  <c:v>0.9</c:v>
                </c:pt>
                <c:pt idx="2">
                  <c:v>1.2</c:v>
                </c:pt>
                <c:pt idx="3">
                  <c:v>0.9</c:v>
                </c:pt>
                <c:pt idx="4">
                  <c:v>0.6</c:v>
                </c:pt>
                <c:pt idx="5">
                  <c:v>0.4</c:v>
                </c:pt>
                <c:pt idx="6">
                  <c:v>0.6</c:v>
                </c:pt>
                <c:pt idx="7">
                  <c:v>0.5</c:v>
                </c:pt>
                <c:pt idx="8">
                  <c:v>0.7</c:v>
                </c:pt>
                <c:pt idx="9">
                  <c:v>0.9</c:v>
                </c:pt>
                <c:pt idx="10">
                  <c:v>0.6</c:v>
                </c:pt>
                <c:pt idx="11">
                  <c:v>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noFill/>
              <a:ln>
                <a:noFill/>
              </a:ln>
            </c:spPr>
          </c:upBars>
          <c:downBars>
            <c:spPr>
              <a:solidFill>
                <a:schemeClr val="tx2">
                  <a:lumMod val="60000"/>
                  <a:lumOff val="40000"/>
                </a:schemeClr>
              </a:solidFill>
            </c:spPr>
          </c:downBars>
        </c:upDownBars>
        <c:marker val="1"/>
        <c:smooth val="0"/>
        <c:axId val="43428864"/>
        <c:axId val="39116096"/>
      </c:lineChart>
      <c:dateAx>
        <c:axId val="43428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/>
            </a:pPr>
            <a:endParaRPr lang="en-US"/>
          </a:p>
        </c:txPr>
        <c:crossAx val="39116096"/>
        <c:crosses val="autoZero"/>
        <c:auto val="1"/>
        <c:lblOffset val="100"/>
        <c:baseTimeUnit val="months"/>
      </c:dateAx>
      <c:valAx>
        <c:axId val="39116096"/>
        <c:scaling>
          <c:orientation val="minMax"/>
          <c:max val="1.3"/>
          <c:min val="0.4"/>
        </c:scaling>
        <c:delete val="1"/>
        <c:axPos val="l"/>
        <c:numFmt formatCode="General" sourceLinked="1"/>
        <c:majorTickMark val="out"/>
        <c:minorTickMark val="none"/>
        <c:tickLblPos val="nextTo"/>
        <c:crossAx val="4342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99690739490488"/>
          <c:y val="4.9565831069275132E-2"/>
          <c:w val="0.49500308046580688"/>
          <c:h val="0.81065611885417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Снижение плече-лодыжечного индекса (риск сосудистой патологии нижних конечностей)</c:v>
                </c:pt>
                <c:pt idx="1">
                  <c:v>Спирометрия (риск сердечно- сосудистой, дыхательной системы)</c:v>
                </c:pt>
                <c:pt idx="2">
                  <c:v>Здоровые (не выявлено факторов риска)</c:v>
                </c:pt>
                <c:pt idx="3">
                  <c:v>Направлены в ЛПУ (на дообследование или лечение)</c:v>
                </c:pt>
                <c:pt idx="4">
                  <c:v>Кардиовизор (риск сердечно- сосудистой патологии) выявлены нарушения</c:v>
                </c:pt>
                <c:pt idx="5">
                  <c:v>Пульсоксиметрия (риск дыхательной патологии и позвоночника, в частности остеохондроз)</c:v>
                </c:pt>
                <c:pt idx="6">
                  <c:v>Экспресс-анализ глюкоза, холестирин (риск сердечно- сосудистой, эндокринной системы)</c:v>
                </c:pt>
                <c:pt idx="7">
                  <c:v>Биомпедансметрия (риск сердечно- сосудистой, эндокринной системы)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21</c:v>
                </c:pt>
                <c:pt idx="2">
                  <c:v>38</c:v>
                </c:pt>
                <c:pt idx="3">
                  <c:v>44</c:v>
                </c:pt>
                <c:pt idx="4">
                  <c:v>69</c:v>
                </c:pt>
                <c:pt idx="5">
                  <c:v>96</c:v>
                </c:pt>
                <c:pt idx="6">
                  <c:v>101</c:v>
                </c:pt>
                <c:pt idx="7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7328"/>
        <c:axId val="42248448"/>
      </c:barChart>
      <c:catAx>
        <c:axId val="43427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42248448"/>
        <c:crosses val="autoZero"/>
        <c:auto val="1"/>
        <c:lblAlgn val="ctr"/>
        <c:lblOffset val="100"/>
        <c:noMultiLvlLbl val="0"/>
      </c:catAx>
      <c:valAx>
        <c:axId val="4224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42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65444784737921E-2"/>
          <c:y val="0"/>
          <c:w val="0.698794116320219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999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</c:v>
                </c:pt>
                <c:pt idx="1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02867153548106"/>
          <c:y val="6.109093654019726E-2"/>
          <c:w val="0.29186590454573763"/>
          <c:h val="0.2077824782634104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0947-7DBE-4873-A9A3-41173139F393}" type="datetimeFigureOut">
              <a:rPr lang="ru-RU" smtClean="0"/>
              <a:t>15.06.2015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7B3D-D5D0-4DFC-A2C0-7DD6F2F9B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8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57B3D-D5D0-4DFC-A2C0-7DD6F2F9BCE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b="37383"/>
          <a:stretch/>
        </p:blipFill>
        <p:spPr bwMode="auto">
          <a:xfrm>
            <a:off x="147638" y="663575"/>
            <a:ext cx="26273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620690"/>
            <a:ext cx="6044208" cy="1470025"/>
          </a:xfrm>
        </p:spPr>
        <p:txBody>
          <a:bodyPr>
            <a:normAutofit/>
          </a:bodyPr>
          <a:lstStyle>
            <a:lvl1pPr algn="r">
              <a:defRPr sz="2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4860032" y="4581128"/>
            <a:ext cx="4176589" cy="86481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4860033" y="5517235"/>
            <a:ext cx="4176464" cy="360039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7092950" y="6453190"/>
            <a:ext cx="1943100" cy="288925"/>
          </a:xfr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37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40" y="404664"/>
            <a:ext cx="7776864" cy="5040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16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1196754"/>
            <a:ext cx="5111262" cy="492941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6754"/>
            <a:ext cx="3008435" cy="4929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4703-189E-4E94-A05B-8CC3E48B6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1052738"/>
            <a:ext cx="5486400" cy="3674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A8B3-E0AB-40A5-BF5A-270C21EF9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7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B5DD-D4F1-4AF5-82FE-C6D5292AF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8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52739"/>
            <a:ext cx="2057400" cy="5073427"/>
          </a:xfrm>
          <a:prstGeom prst="rect">
            <a:avLst/>
          </a:prstGeo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052739"/>
            <a:ext cx="6031523" cy="5073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A7DD-5273-4642-B2DA-A4AFAB631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4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2496-E089-48E5-AB33-81E179128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1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44462" cy="2185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1" y="3938591"/>
            <a:ext cx="4044462" cy="218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2338" y="3938591"/>
            <a:ext cx="4044462" cy="218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DE452-FA96-482F-BCD2-306AC2A29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0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271" y="404664"/>
            <a:ext cx="7903529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3EC1-1D0B-4CD2-B763-0E11EB6A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1211\Pictures\Рисунок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9917" y="2130426"/>
            <a:ext cx="4890218" cy="14700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9917" y="3886200"/>
            <a:ext cx="489021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E7DB-764F-45F9-B8D5-274D6969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7" descr="D:\WORK\Картинки\Здание\Вид Института\DSC04934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l="9402" t="7250" r="37642"/>
          <a:stretch/>
        </p:blipFill>
        <p:spPr bwMode="auto">
          <a:xfrm>
            <a:off x="538998" y="2132857"/>
            <a:ext cx="2843441" cy="3596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3" descr="D:\WORK\Логотип\2013 Торговый знак\FirmBlockGIPVNrus_kratki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8" y="908720"/>
            <a:ext cx="2843441" cy="5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1211\Pictures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1"/>
          <a:stretch/>
        </p:blipFill>
        <p:spPr bwMode="auto">
          <a:xfrm>
            <a:off x="0" y="-531439"/>
            <a:ext cx="914400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4133" y="4365105"/>
            <a:ext cx="5915734" cy="1152128"/>
          </a:xfrm>
          <a:prstGeom prst="rect">
            <a:avLst/>
          </a:prstGeom>
        </p:spPr>
        <p:txBody>
          <a:bodyPr anchor="ctr" anchorCtr="1"/>
          <a:lstStyle>
            <a:lvl1pPr algn="ctr"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891" y="5596830"/>
            <a:ext cx="4890218" cy="9285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1" name="Picture 27" descr="D:\WORK\Картинки\Здание\Вид Института\DSC04934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r="26915"/>
          <a:stretch/>
        </p:blipFill>
        <p:spPr bwMode="auto">
          <a:xfrm>
            <a:off x="1293731" y="1629198"/>
            <a:ext cx="2549944" cy="2519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21" y="1629198"/>
            <a:ext cx="2549944" cy="2519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для ЛНД_new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7"/>
          <a:stretch/>
        </p:blipFill>
        <p:spPr bwMode="auto">
          <a:xfrm>
            <a:off x="5551498" y="503634"/>
            <a:ext cx="232939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0" t="30001" r="51621" b="64873"/>
          <a:stretch/>
        </p:blipFill>
        <p:spPr bwMode="auto">
          <a:xfrm>
            <a:off x="751144" y="503598"/>
            <a:ext cx="36351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B536-A6B7-4826-BE97-D32D64E80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7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2"/>
          <p:cNvSpPr>
            <a:spLocks noChangeArrowheads="1"/>
          </p:cNvSpPr>
          <p:nvPr userDrawn="1"/>
        </p:nvSpPr>
        <p:spPr bwMode="auto">
          <a:xfrm>
            <a:off x="0" y="989013"/>
            <a:ext cx="9144000" cy="109537"/>
          </a:xfrm>
          <a:prstGeom prst="rect">
            <a:avLst/>
          </a:prstGeom>
          <a:solidFill>
            <a:srgbClr val="F0D500"/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91423" tIns="91423" rIns="91423" bIns="91423" anchor="ctr"/>
          <a:lstStyle/>
          <a:p>
            <a:pPr algn="ctr" fontAlgn="base"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4201" t="10014" r="12158" b="4143"/>
          <a:stretch>
            <a:fillRect/>
          </a:stretch>
        </p:blipFill>
        <p:spPr bwMode="auto">
          <a:xfrm>
            <a:off x="8512175" y="238127"/>
            <a:ext cx="4730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648072"/>
          </a:xfrm>
        </p:spPr>
        <p:txBody>
          <a:bodyPr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95288" y="1268762"/>
            <a:ext cx="8424862" cy="525586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463" y="6492877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4F6C0-A2CC-461C-A364-F0E5820C787F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8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1D40-849F-4430-860E-D181F7B9D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34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EC51-C2AF-4CDB-B78D-52719EEE9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34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635E-53AB-41E1-814A-A6AA198CD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51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271" y="404664"/>
            <a:ext cx="7903529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0B9C-7D42-47DA-B8D8-40F424E4F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9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4EE0-6CEE-4BFF-B3A9-A20CBD50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51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40" y="404664"/>
            <a:ext cx="7776864" cy="5040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16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1196753"/>
            <a:ext cx="5111262" cy="492941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3"/>
            <a:ext cx="3008435" cy="4929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4703-189E-4E94-A05B-8CC3E48B6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92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1052736"/>
            <a:ext cx="5486400" cy="3674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A8B3-E0AB-40A5-BF5A-270C21EF9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37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B5DD-D4F1-4AF5-82FE-C6D5292AF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57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52737"/>
            <a:ext cx="2057400" cy="5073427"/>
          </a:xfrm>
          <a:prstGeom prst="rect">
            <a:avLst/>
          </a:prstGeo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52737"/>
            <a:ext cx="6031523" cy="5073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A7DD-5273-4642-B2DA-A4AFAB631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41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2496-E089-48E5-AB33-81E179128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1211\Pictures\Рисунок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9917" y="2130428"/>
            <a:ext cx="4890218" cy="14700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9917" y="3886200"/>
            <a:ext cx="489021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E7DB-764F-45F9-B8D5-274D6969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7" descr="D:\WORK\Картинки\Здание\Вид Института\DSC04934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l="9402" t="7250" r="37642"/>
          <a:stretch/>
        </p:blipFill>
        <p:spPr bwMode="auto">
          <a:xfrm>
            <a:off x="538998" y="2132859"/>
            <a:ext cx="2843441" cy="3596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3" descr="D:\WORK\Логотип\2013 Торговый знак\FirmBlockGIPVNrus_kratki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8" y="908720"/>
            <a:ext cx="2843441" cy="5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DE452-FA96-482F-BCD2-306AC2A29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90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271" y="404664"/>
            <a:ext cx="7903529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3EC1-1D0B-4CD2-B763-0E11EB6A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7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B536-A6B7-4826-BE97-D32D64E80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9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1D40-849F-4430-860E-D181F7B9D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8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EC51-C2AF-4CDB-B78D-52719EEE9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4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635E-53AB-41E1-814A-A6AA198CD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271" y="404664"/>
            <a:ext cx="7903529" cy="5040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0B9C-7D42-47DA-B8D8-40F424E4F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4EE0-6CEE-4BFF-B3A9-A20CBD50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2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40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2F8CB9-C5F8-49F6-ACE4-0748D46C6002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1211\Pictures\Фон еженедельная планерка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76"/>
            <a:ext cx="9144000" cy="68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5408" y="64627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EuropeDemiC" pitchFamily="50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A65B9-1B20-4C32-9EF6-34AC65E979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229146"/>
            <a:ext cx="404446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40" y="404664"/>
            <a:ext cx="78370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1211\Pictures\Фон еженедельная планерка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76"/>
            <a:ext cx="9144000" cy="68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5408" y="64627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A65B9-1B20-4C32-9EF6-34AC65E979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229146"/>
            <a:ext cx="404446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40" y="404664"/>
            <a:ext cx="78370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828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РАЗВИТИЯ КУЛЬТУРЫ ЗДОРОВОГО ОБРАЗА ЖИЗНИ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«Будь Здоров!»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ОАО «ГИПРОВОСТОКНЕФТЬ»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4F6C0-A2CC-461C-A364-F0E5820C787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Мероприятия, подготовленные Советом молодых </a:t>
            </a:r>
            <a:r>
              <a:rPr lang="ru-RU" dirty="0" smtClean="0"/>
              <a:t>специалистов,</a:t>
            </a:r>
            <a:br>
              <a:rPr lang="ru-RU" dirty="0" smtClean="0"/>
            </a:br>
            <a:r>
              <a:rPr lang="ru-RU" dirty="0" smtClean="0"/>
              <a:t>при поддержке профкома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688424" y="6462713"/>
            <a:ext cx="2133600" cy="476250"/>
          </a:xfrm>
        </p:spPr>
        <p:txBody>
          <a:bodyPr/>
          <a:lstStyle/>
          <a:p>
            <a:pPr>
              <a:defRPr/>
            </a:pPr>
            <a:fld id="{7BE4B536-A6B7-4826-BE97-D32D64E8009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Объект 12"/>
          <p:cNvSpPr>
            <a:spLocks noGrp="1"/>
          </p:cNvSpPr>
          <p:nvPr>
            <p:ph sz="quarter" idx="4294967295"/>
          </p:nvPr>
        </p:nvSpPr>
        <p:spPr>
          <a:xfrm>
            <a:off x="6156176" y="5817980"/>
            <a:ext cx="2664297" cy="41933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000" dirty="0" smtClean="0"/>
              <a:t>Курс обучения игры в </a:t>
            </a:r>
            <a:r>
              <a:rPr lang="ru-RU" sz="1000" dirty="0"/>
              <a:t>хоккей. Организация дружеских матчей с командами сторонних организаций</a:t>
            </a:r>
          </a:p>
          <a:p>
            <a:pPr algn="ctr"/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276872"/>
            <a:ext cx="3312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Пешие и велосипедные прогулки по Самарской Луке, посещение интересных географических объектов области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1872208" cy="119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6802" y="4119604"/>
            <a:ext cx="26925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Традиционный выезд в «Зеленую зону» с организацией «Веселых стартов»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89631"/>
            <a:ext cx="1841307" cy="1089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1872000" cy="1263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56177" y="414908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Соревнования по пляжному волейболу на Самарской набережной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9218" y="5851708"/>
            <a:ext cx="315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Зимний выезд в парк отдыха на совместную прогулку (катание на коньках, лыжах, горки)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25741" y="4100887"/>
            <a:ext cx="1935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/>
              <a:t>Соревнования по боулингу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2295441"/>
            <a:ext cx="21082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/>
              <a:t>Командная игра в пейнтбол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8170" y="2276872"/>
            <a:ext cx="2805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Легкоатлетический кросс по Самарской набережной протяженностью дистанции 5 и 10 км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6158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Массовое катание на </a:t>
            </a:r>
            <a:r>
              <a:rPr lang="ru-RU" sz="1000" dirty="0" smtClean="0"/>
              <a:t>коньках, обучение </a:t>
            </a:r>
            <a:r>
              <a:rPr lang="ru-RU" sz="1000" dirty="0"/>
              <a:t>катанию на коньках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12" y="2852936"/>
            <a:ext cx="1872000" cy="1202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41" y="4578544"/>
            <a:ext cx="1727984" cy="1226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45" y="4509120"/>
            <a:ext cx="1872000" cy="130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Fserver\02_документы\06_InfoLAN\Photo\2015_спорт\Чайка_31-01-2015\2015_Чайка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9" y="4581128"/>
            <a:ext cx="1872000" cy="1051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8" y="1109305"/>
            <a:ext cx="1872000" cy="105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30851" r="10266" b="9281"/>
          <a:stretch/>
        </p:blipFill>
        <p:spPr bwMode="auto">
          <a:xfrm>
            <a:off x="6588224" y="1123686"/>
            <a:ext cx="1872000" cy="1021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0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использования листов нетрудоспособности</a:t>
            </a:r>
            <a:r>
              <a:rPr lang="en-US" dirty="0"/>
              <a:t> </a:t>
            </a:r>
            <a:r>
              <a:rPr lang="ru-RU" dirty="0"/>
              <a:t>за 2014 год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4F6C0-A2CC-461C-A364-F0E5820C787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331085"/>
              </p:ext>
            </p:extLst>
          </p:nvPr>
        </p:nvGraphicFramePr>
        <p:xfrm>
          <a:off x="3376492" y="1244144"/>
          <a:ext cx="551820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72921951"/>
              </p:ext>
            </p:extLst>
          </p:nvPr>
        </p:nvGraphicFramePr>
        <p:xfrm>
          <a:off x="45020" y="896760"/>
          <a:ext cx="41044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020" y="874812"/>
            <a:ext cx="3836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Количество «больничных» дней</a:t>
            </a:r>
            <a:br>
              <a:rPr lang="ru-RU" sz="1300" b="1" dirty="0" smtClean="0"/>
            </a:br>
            <a:r>
              <a:rPr lang="ru-RU" sz="1300" b="1" dirty="0" smtClean="0"/>
              <a:t>в 2014 году</a:t>
            </a:r>
            <a:endParaRPr lang="en-US" sz="1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10327" y="834226"/>
            <a:ext cx="5508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Максимальный процент </a:t>
            </a:r>
            <a:r>
              <a:rPr lang="ru-RU" sz="1300" b="1" dirty="0" smtClean="0"/>
              <a:t>работников Общества, </a:t>
            </a:r>
            <a:r>
              <a:rPr lang="ru-RU" sz="1300" b="1" dirty="0"/>
              <a:t>воспользовавшихся листами нетрудоспособности за 2014 год</a:t>
            </a:r>
            <a:endParaRPr lang="en-US" sz="13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1" y="4149080"/>
            <a:ext cx="2956807" cy="16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использования листов нетрудоспособности</a:t>
            </a:r>
            <a:r>
              <a:rPr lang="en-US" dirty="0"/>
              <a:t> </a:t>
            </a:r>
            <a:r>
              <a:rPr lang="ru-RU" dirty="0"/>
              <a:t>за 2014 год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4B536-A6B7-4826-BE97-D32D64E800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6809764"/>
              </p:ext>
            </p:extLst>
          </p:nvPr>
        </p:nvGraphicFramePr>
        <p:xfrm>
          <a:off x="0" y="1268760"/>
          <a:ext cx="5616624" cy="434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929" y="849238"/>
            <a:ext cx="491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Процент болеющих работников Общества по отношению к среднесписочному составу </a:t>
            </a:r>
            <a:endParaRPr 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0706"/>
            <a:ext cx="208438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64053935"/>
              </p:ext>
            </p:extLst>
          </p:nvPr>
        </p:nvGraphicFramePr>
        <p:xfrm>
          <a:off x="3900010" y="3645024"/>
          <a:ext cx="5088396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16016" y="350100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Среднее количество «больничных» дней на одного работника Общества в месяц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018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" y="1204962"/>
            <a:ext cx="7066309" cy="41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3068960"/>
            <a:ext cx="1584623" cy="118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 скрининга (профилактического медосмотра)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4B536-A6B7-4826-BE97-D32D64E800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75456032"/>
              </p:ext>
            </p:extLst>
          </p:nvPr>
        </p:nvGraphicFramePr>
        <p:xfrm>
          <a:off x="107504" y="980728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59592121"/>
              </p:ext>
            </p:extLst>
          </p:nvPr>
        </p:nvGraphicFramePr>
        <p:xfrm>
          <a:off x="5508104" y="4293096"/>
          <a:ext cx="3468216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507" y="915888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Результаты скрининга работников Общества в 2014 году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0923" y="6032708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Средний </a:t>
            </a:r>
            <a:r>
              <a:rPr lang="ru-RU" sz="1400" dirty="0" smtClean="0"/>
              <a:t>возраст работников, проходивших скрининг </a:t>
            </a:r>
            <a:r>
              <a:rPr lang="ru-RU" sz="1400" dirty="0"/>
              <a:t>– 51 </a:t>
            </a:r>
            <a:r>
              <a:rPr lang="ru-RU" sz="1400" dirty="0" smtClean="0"/>
              <a:t>год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62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323528" y="980728"/>
            <a:ext cx="8628357" cy="4755027"/>
            <a:chOff x="632520" y="1340768"/>
            <a:chExt cx="9065237" cy="5260083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32520" y="2478063"/>
              <a:ext cx="1872000" cy="576064"/>
            </a:xfrm>
            <a:prstGeom prst="rect">
              <a:avLst/>
            </a:prstGeom>
            <a:solidFill>
              <a:srgbClr val="FF9393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Поведенческие факторы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4232920" y="1340768"/>
              <a:ext cx="1886322" cy="5760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Факторы риска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902140" y="2478063"/>
              <a:ext cx="1872000" cy="576064"/>
            </a:xfrm>
            <a:prstGeom prst="rect">
              <a:avLst/>
            </a:prstGeom>
            <a:solidFill>
              <a:srgbClr val="FF9393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Поддающиеся коррекции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134172" y="2478063"/>
              <a:ext cx="2155899" cy="576064"/>
            </a:xfrm>
            <a:prstGeom prst="rect">
              <a:avLst/>
            </a:prstGeom>
            <a:solidFill>
              <a:srgbClr val="FF9393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bg1"/>
                  </a:solidFill>
                </a:rPr>
                <a:t>Не поддающиеся коррекции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617504" y="2478063"/>
              <a:ext cx="2080253" cy="576064"/>
            </a:xfrm>
            <a:prstGeom prst="rect">
              <a:avLst/>
            </a:prstGeom>
            <a:solidFill>
              <a:srgbClr val="FF9393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Психосоциальные факторы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32520" y="3285104"/>
              <a:ext cx="1872000" cy="1080000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Используются для планирования профилактических мероприятий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02140" y="3285104"/>
              <a:ext cx="1872000" cy="1080000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Используются для планирования программ первичной медицинской профилактики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121545" y="3285104"/>
              <a:ext cx="2155899" cy="1080000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Используются для прогнозирования возникновения и развития заболевания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617504" y="3285104"/>
              <a:ext cx="2080253" cy="1080000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Используются для формирования фокус-групп и разработки информационных программ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32520" y="4725248"/>
              <a:ext cx="1872000" cy="93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Blip>
                  <a:blip r:embed="rId3"/>
                </a:buBlip>
              </a:pPr>
              <a:r>
                <a:rPr lang="ru-RU" sz="1100" dirty="0" smtClean="0">
                  <a:solidFill>
                    <a:schemeClr val="tx1"/>
                  </a:solidFill>
                </a:rPr>
                <a:t>Нерациональное питание;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 smtClean="0">
                  <a:solidFill>
                    <a:schemeClr val="tx1"/>
                  </a:solidFill>
                </a:rPr>
                <a:t>Курение;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 smtClean="0">
                  <a:solidFill>
                    <a:schemeClr val="tx1"/>
                  </a:solidFill>
                </a:rPr>
                <a:t>Злоупотребление алкоголем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02140" y="4725296"/>
              <a:ext cx="1872000" cy="15133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Артериальная гипертония;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Повышение уровня холестерина и сахара крови;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Избыточная масса тела;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Гиподинамия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21545" y="4725144"/>
              <a:ext cx="2155899" cy="111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Пол;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 smtClean="0">
                  <a:solidFill>
                    <a:schemeClr val="tx1"/>
                  </a:solidFill>
                </a:rPr>
                <a:t>Возраст</a:t>
              </a:r>
              <a:r>
                <a:rPr lang="ru-RU" sz="1100" dirty="0">
                  <a:solidFill>
                    <a:schemeClr val="tx1"/>
                  </a:solidFill>
                </a:rPr>
                <a:t>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Генетическая предрасположенность;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Другие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617504" y="4689311"/>
              <a:ext cx="2080253" cy="19115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Стресс;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 smtClean="0">
                  <a:solidFill>
                    <a:schemeClr val="tx1"/>
                  </a:solidFill>
                </a:rPr>
                <a:t>Психоэмоциональное </a:t>
              </a:r>
              <a:r>
                <a:rPr lang="ru-RU" sz="1100" dirty="0">
                  <a:solidFill>
                    <a:schemeClr val="tx1"/>
                  </a:solidFill>
                </a:rPr>
                <a:t>напряжение;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Депрессия;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Уровень образования;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Профессиональная принадлежность;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Семейный статус;</a:t>
              </a:r>
            </a:p>
            <a:p>
              <a:pPr marL="171450" indent="-171450">
                <a:buBlip>
                  <a:blip r:embed="rId3"/>
                </a:buBlip>
              </a:pPr>
              <a:r>
                <a:rPr lang="ru-RU" sz="1100" dirty="0">
                  <a:solidFill>
                    <a:schemeClr val="tx1"/>
                  </a:solidFill>
                </a:rPr>
                <a:t>Другие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Прямая соединительная линия 41"/>
            <p:cNvCxnSpPr>
              <a:stCxn id="34" idx="2"/>
              <a:endCxn id="38" idx="0"/>
            </p:cNvCxnSpPr>
            <p:nvPr/>
          </p:nvCxnSpPr>
          <p:spPr>
            <a:xfrm>
              <a:off x="1568520" y="4365104"/>
              <a:ext cx="0" cy="360144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29" idx="2"/>
              <a:endCxn id="34" idx="0"/>
            </p:cNvCxnSpPr>
            <p:nvPr/>
          </p:nvCxnSpPr>
          <p:spPr>
            <a:xfrm>
              <a:off x="1568520" y="3054127"/>
              <a:ext cx="0" cy="230977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31" idx="2"/>
              <a:endCxn id="35" idx="0"/>
            </p:cNvCxnSpPr>
            <p:nvPr/>
          </p:nvCxnSpPr>
          <p:spPr>
            <a:xfrm>
              <a:off x="3838140" y="3054127"/>
              <a:ext cx="0" cy="230977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35" idx="2"/>
              <a:endCxn id="39" idx="0"/>
            </p:cNvCxnSpPr>
            <p:nvPr/>
          </p:nvCxnSpPr>
          <p:spPr>
            <a:xfrm>
              <a:off x="3838140" y="4365104"/>
              <a:ext cx="0" cy="360193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32" idx="2"/>
              <a:endCxn id="36" idx="0"/>
            </p:cNvCxnSpPr>
            <p:nvPr/>
          </p:nvCxnSpPr>
          <p:spPr>
            <a:xfrm flipH="1">
              <a:off x="6199495" y="3054127"/>
              <a:ext cx="12627" cy="230977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36" idx="2"/>
              <a:endCxn id="40" idx="0"/>
            </p:cNvCxnSpPr>
            <p:nvPr/>
          </p:nvCxnSpPr>
          <p:spPr>
            <a:xfrm>
              <a:off x="6199495" y="4365104"/>
              <a:ext cx="0" cy="360040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33" idx="2"/>
              <a:endCxn id="37" idx="0"/>
            </p:cNvCxnSpPr>
            <p:nvPr/>
          </p:nvCxnSpPr>
          <p:spPr>
            <a:xfrm>
              <a:off x="8657630" y="3054127"/>
              <a:ext cx="0" cy="230977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37" idx="2"/>
              <a:endCxn id="41" idx="0"/>
            </p:cNvCxnSpPr>
            <p:nvPr/>
          </p:nvCxnSpPr>
          <p:spPr>
            <a:xfrm>
              <a:off x="8657630" y="4365104"/>
              <a:ext cx="0" cy="324207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Соединительная линия уступом 49"/>
          <p:cNvCxnSpPr>
            <a:stCxn id="30" idx="4"/>
            <a:endCxn id="29" idx="0"/>
          </p:cNvCxnSpPr>
          <p:nvPr/>
        </p:nvCxnSpPr>
        <p:spPr>
          <a:xfrm rot="5400000">
            <a:off x="2677600" y="38301"/>
            <a:ext cx="507344" cy="3433703"/>
          </a:xfrm>
          <a:prstGeom prst="bentConnector3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30" idx="4"/>
            <a:endCxn id="31" idx="0"/>
          </p:cNvCxnSpPr>
          <p:nvPr/>
        </p:nvCxnSpPr>
        <p:spPr>
          <a:xfrm rot="5400000">
            <a:off x="3757719" y="1118421"/>
            <a:ext cx="507344" cy="1273462"/>
          </a:xfrm>
          <a:prstGeom prst="bentConnector3">
            <a:avLst>
              <a:gd name="adj1" fmla="val 50000"/>
            </a:avLst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30" idx="4"/>
            <a:endCxn id="33" idx="0"/>
          </p:cNvCxnSpPr>
          <p:nvPr/>
        </p:nvCxnSpPr>
        <p:spPr>
          <a:xfrm rot="16200000" flipH="1">
            <a:off x="6051331" y="98270"/>
            <a:ext cx="507344" cy="3313763"/>
          </a:xfrm>
          <a:prstGeom prst="bentConnector3">
            <a:avLst>
              <a:gd name="adj1" fmla="val 50000"/>
            </a:avLst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30" idx="4"/>
            <a:endCxn id="32" idx="0"/>
          </p:cNvCxnSpPr>
          <p:nvPr/>
        </p:nvCxnSpPr>
        <p:spPr>
          <a:xfrm rot="16200000" flipH="1">
            <a:off x="4887505" y="1262097"/>
            <a:ext cx="507344" cy="986110"/>
          </a:xfrm>
          <a:prstGeom prst="bentConnector3">
            <a:avLst>
              <a:gd name="adj1" fmla="val 50000"/>
            </a:avLst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504056"/>
          </a:xfrm>
        </p:spPr>
        <p:txBody>
          <a:bodyPr>
            <a:normAutofit/>
          </a:bodyPr>
          <a:lstStyle/>
          <a:p>
            <a:r>
              <a:rPr lang="ru-RU" dirty="0"/>
              <a:t>Основные факторы риска развития сердечно-сосудистых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25408" y="6462713"/>
            <a:ext cx="2133600" cy="476250"/>
          </a:xfrm>
        </p:spPr>
        <p:txBody>
          <a:bodyPr/>
          <a:lstStyle/>
          <a:p>
            <a:pPr>
              <a:defRPr/>
            </a:pPr>
            <a:fld id="{7BE4B536-A6B7-4826-BE97-D32D64E800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6" name="Объект 3"/>
          <p:cNvSpPr>
            <a:spLocks noGrp="1"/>
          </p:cNvSpPr>
          <p:nvPr>
            <p:ph sz="half" idx="1"/>
          </p:nvPr>
        </p:nvSpPr>
        <p:spPr>
          <a:xfrm>
            <a:off x="139933" y="5735755"/>
            <a:ext cx="8716532" cy="58584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/>
              <a:t>Сердечно-сосудистые	 </a:t>
            </a:r>
            <a:r>
              <a:rPr lang="ru-RU" sz="1200" dirty="0" smtClean="0"/>
              <a:t>заболевания являются </a:t>
            </a:r>
            <a:r>
              <a:rPr lang="ru-RU" sz="1200" dirty="0"/>
              <a:t>самыми распространенными и опасными болезнями XXI века. Именно поэтому 2015 год объявлен в России национальным годом борьбы с сердечно-сосудистыми </a:t>
            </a:r>
            <a:r>
              <a:rPr lang="ru-RU" sz="1200" dirty="0" smtClean="0"/>
              <a:t>заболеваниями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B0F0"/>
              </a:solidFill>
            </a:endParaRPr>
          </a:p>
          <a:p>
            <a:pPr algn="just"/>
            <a:endParaRPr lang="ru-RU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Цель, задачи и направления Программы </a:t>
            </a:r>
            <a:r>
              <a:rPr lang="ru-RU" dirty="0" smtClean="0"/>
              <a:t>«Будь Здоров!»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4B536-A6B7-4826-BE97-D32D64E800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i="1" dirty="0"/>
              <a:t> </a:t>
            </a:r>
            <a:r>
              <a:rPr lang="ru-RU" sz="1200" b="1" i="1" dirty="0" smtClean="0"/>
              <a:t>    Основной </a:t>
            </a:r>
            <a:r>
              <a:rPr lang="ru-RU" sz="1200" b="1" i="1" dirty="0"/>
              <a:t>целью Программы развития культуры здорового образа жизни </a:t>
            </a:r>
            <a:r>
              <a:rPr lang="ru-RU" sz="1200" b="1" i="1" dirty="0" smtClean="0"/>
              <a:t>«</a:t>
            </a:r>
            <a:r>
              <a:rPr lang="ru-RU" sz="1200" b="1" i="1" dirty="0" smtClean="0"/>
              <a:t>Будь Здоров</a:t>
            </a:r>
            <a:r>
              <a:rPr lang="ru-RU" sz="1200" b="1" i="1" dirty="0" smtClean="0"/>
              <a:t>!» </a:t>
            </a:r>
            <a:r>
              <a:rPr lang="ru-RU" sz="1200" b="1" i="1" dirty="0"/>
              <a:t>в 2015 году </a:t>
            </a:r>
            <a:r>
              <a:rPr lang="ru-RU" sz="1200" dirty="0"/>
              <a:t>является разработка порядка проведения Акций, Дней здоровья, информационно-образовательных материалов для организации и проведения мероприятий, направленных на развитие культуры здорового образа жизни и профилактику неинфекционных заболеваний, в </a:t>
            </a:r>
            <a:r>
              <a:rPr lang="ru-RU" sz="1200" dirty="0" err="1"/>
              <a:t>т.ч</a:t>
            </a:r>
            <a:r>
              <a:rPr lang="ru-RU" sz="1200" dirty="0"/>
              <a:t>. сердечно-сосудистых, а также пропаганда среди сотрудников Общества здорового образа жизни, развития интереса к своему здоровью, физической культуре и </a:t>
            </a:r>
            <a:r>
              <a:rPr lang="ru-RU" sz="1200" dirty="0" smtClean="0"/>
              <a:t>спорту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109049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/>
              <a:t>Основными задачами программы являются:</a:t>
            </a:r>
          </a:p>
          <a:p>
            <a:pPr marL="171450" lvl="0" indent="-171450">
              <a:buBlip>
                <a:blip r:embed="rId2"/>
              </a:buBlip>
            </a:pPr>
            <a:r>
              <a:rPr lang="ru-RU" sz="1200" dirty="0" smtClean="0"/>
              <a:t>разработка </a:t>
            </a:r>
            <a:r>
              <a:rPr lang="ru-RU" sz="1200" dirty="0"/>
              <a:t>и проведение мероприятий, нацеленных на диагностику рисков для здоровья и информирование сотрудников о способах сохранения здоровья и мерах профилактики заболеваемости; </a:t>
            </a:r>
          </a:p>
          <a:p>
            <a:pPr marL="171450" lvl="0" indent="-171450">
              <a:buBlip>
                <a:blip r:embed="rId2"/>
              </a:buBlip>
            </a:pPr>
            <a:r>
              <a:rPr lang="ru-RU" sz="1200" dirty="0" smtClean="0"/>
              <a:t>информирование </a:t>
            </a:r>
            <a:r>
              <a:rPr lang="ru-RU" sz="1200" dirty="0"/>
              <a:t>работников о способах снижения и управления рисками развития </a:t>
            </a:r>
            <a:r>
              <a:rPr lang="ru-RU" sz="1200" dirty="0" smtClean="0"/>
              <a:t>сердечно-сосудистых </a:t>
            </a:r>
            <a:r>
              <a:rPr lang="ru-RU" sz="1200" dirty="0"/>
              <a:t>заболеваний, повышения сопротивляемости организма к различным заболеваниям и сохранения работоспособности;</a:t>
            </a:r>
          </a:p>
          <a:p>
            <a:pPr marL="171450" lvl="0" indent="-171450">
              <a:buBlip>
                <a:blip r:embed="rId2"/>
              </a:buBlip>
            </a:pPr>
            <a:r>
              <a:rPr lang="ru-RU" sz="1200" dirty="0" smtClean="0"/>
              <a:t>пропаганда </a:t>
            </a:r>
            <a:r>
              <a:rPr lang="ru-RU" sz="1200" dirty="0"/>
              <a:t>различных видов спорта, вовлечение работников в спортивное движение;</a:t>
            </a:r>
          </a:p>
          <a:p>
            <a:pPr marL="171450" lvl="0" indent="-171450">
              <a:buBlip>
                <a:blip r:embed="rId2"/>
              </a:buBlip>
            </a:pPr>
            <a:r>
              <a:rPr lang="ru-RU" sz="1200" dirty="0" smtClean="0"/>
              <a:t>информационная </a:t>
            </a:r>
            <a:r>
              <a:rPr lang="ru-RU" sz="1200" dirty="0"/>
              <a:t>поддержка профилактики болезней и укрепления здоровья сотрудников,</a:t>
            </a:r>
          </a:p>
          <a:p>
            <a:pPr marL="171450" lvl="0" indent="-171450">
              <a:buBlip>
                <a:blip r:embed="rId2"/>
              </a:buBlip>
            </a:pPr>
            <a:r>
              <a:rPr lang="ru-RU" sz="1200" dirty="0" smtClean="0"/>
              <a:t>привлечение </a:t>
            </a:r>
            <a:r>
              <a:rPr lang="ru-RU" sz="1200" dirty="0"/>
              <a:t>сотрудников к занятиям физической культурой и спортом.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016097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/>
              <a:t>Программа </a:t>
            </a:r>
            <a:r>
              <a:rPr lang="ru-RU" sz="1200" b="1" i="1" dirty="0" smtClean="0"/>
              <a:t>«</a:t>
            </a:r>
            <a:r>
              <a:rPr lang="ru-RU" sz="1200" b="1" i="1" dirty="0" smtClean="0"/>
              <a:t>Будь Здоров</a:t>
            </a:r>
            <a:r>
              <a:rPr lang="ru-RU" sz="1200" b="1" i="1" dirty="0" smtClean="0"/>
              <a:t>!» </a:t>
            </a:r>
            <a:r>
              <a:rPr lang="ru-RU" sz="1200" b="1" i="1" dirty="0"/>
              <a:t>в 2015 году представлена несколькими направлениями: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51520" y="3976489"/>
            <a:ext cx="8640960" cy="2642169"/>
            <a:chOff x="251520" y="4142632"/>
            <a:chExt cx="8640960" cy="2642169"/>
          </a:xfrm>
        </p:grpSpPr>
        <p:sp>
          <p:nvSpPr>
            <p:cNvPr id="11" name="Стрелка вправо с вырезом 10"/>
            <p:cNvSpPr/>
            <p:nvPr/>
          </p:nvSpPr>
          <p:spPr>
            <a:xfrm>
              <a:off x="251520" y="4142632"/>
              <a:ext cx="8640960" cy="1302592"/>
            </a:xfrm>
            <a:prstGeom prst="notched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200" dirty="0">
                  <a:solidFill>
                    <a:schemeClr val="tx1"/>
                  </a:solidFill>
                </a:rPr>
                <a:t>Организация и проведение Дней здоровья, акций и мероприятий при  поддержке Министерства здравоохранения Самарской области, Самарского областного центра медицинской профилактики и Лигой здоровья </a:t>
              </a:r>
              <a:r>
                <a:rPr lang="ru-RU" sz="1200" dirty="0" smtClean="0">
                  <a:solidFill>
                    <a:schemeClr val="tx1"/>
                  </a:solidFill>
                </a:rPr>
                <a:t>нации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251520" y="4869160"/>
              <a:ext cx="7488832" cy="1915641"/>
              <a:chOff x="251520" y="4869160"/>
              <a:chExt cx="7488832" cy="1915641"/>
            </a:xfrm>
          </p:grpSpPr>
          <p:sp>
            <p:nvSpPr>
              <p:cNvPr id="13" name="Стрелка вправо с вырезом 12"/>
              <p:cNvSpPr/>
              <p:nvPr/>
            </p:nvSpPr>
            <p:spPr>
              <a:xfrm>
                <a:off x="251520" y="4869160"/>
                <a:ext cx="7488832" cy="1230584"/>
              </a:xfrm>
              <a:prstGeom prst="notched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ru-RU" sz="1200" dirty="0" smtClean="0">
                    <a:solidFill>
                      <a:schemeClr val="tx1"/>
                    </a:solidFill>
                  </a:rPr>
                  <a:t>Информационная </a:t>
                </a:r>
                <a:r>
                  <a:rPr lang="ru-RU" sz="1200" dirty="0">
                    <a:solidFill>
                      <a:schemeClr val="tx1"/>
                    </a:solidFill>
                  </a:rPr>
                  <a:t>и организационная работа, направленная на укрепление здоровья сотрудников и пропаганду активного образа жизни</a:t>
                </a:r>
              </a:p>
            </p:txBody>
          </p:sp>
          <p:sp>
            <p:nvSpPr>
              <p:cNvPr id="12" name="Стрелка вправо с вырезом 11"/>
              <p:cNvSpPr/>
              <p:nvPr/>
            </p:nvSpPr>
            <p:spPr>
              <a:xfrm>
                <a:off x="251520" y="5554217"/>
                <a:ext cx="6552728" cy="1230584"/>
              </a:xfrm>
              <a:prstGeom prst="notched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ru-RU" sz="1200" dirty="0">
                    <a:solidFill>
                      <a:schemeClr val="tx1"/>
                    </a:solidFill>
                  </a:rPr>
                  <a:t>Организация Дней здоровья Советом молодых специалистов при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поддержке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Общества и </a:t>
                </a:r>
                <a:r>
                  <a:rPr lang="ru-RU" sz="1200" dirty="0">
                    <a:solidFill>
                      <a:schemeClr val="tx1"/>
                    </a:solidFill>
                  </a:rPr>
                  <a:t>профсоюза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28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Профилактические мероприятия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4B536-A6B7-4826-BE97-D32D64E8009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133430"/>
              </p:ext>
            </p:extLst>
          </p:nvPr>
        </p:nvGraphicFramePr>
        <p:xfrm>
          <a:off x="427436" y="988938"/>
          <a:ext cx="8441303" cy="531678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5303"/>
                <a:gridCol w="3924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Подготовка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тренингов,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также листовок и брошюр по темам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VII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V III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IX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X 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X II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15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2015-й национальный год борьбы с сердечно-сосудистыми </a:t>
                      </a:r>
                      <a:r>
                        <a:rPr lang="ru-RU" sz="1000" dirty="0" smtClean="0">
                          <a:effectLst/>
                        </a:rPr>
                        <a:t>заболеваниями</a:t>
                      </a:r>
                      <a:r>
                        <a:rPr lang="ru-RU" sz="1100" dirty="0" smtClean="0">
                          <a:effectLst/>
                        </a:rPr>
                        <a:t/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Тренинг </a:t>
                      </a:r>
                      <a:r>
                        <a:rPr lang="ru-RU" sz="1000" dirty="0">
                          <a:effectLst/>
                        </a:rPr>
                        <a:t>«Профилактика сердечно-сосудистых заболеваний», «Осторожно АГ»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3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23 июня - Международный Олимпийский </a:t>
                      </a:r>
                      <a:r>
                        <a:rPr lang="ru-RU" sz="1000" dirty="0" smtClean="0">
                          <a:effectLst/>
                        </a:rPr>
                        <a:t>день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Тренинг </a:t>
                      </a:r>
                      <a:r>
                        <a:rPr lang="ru-RU" sz="1000" dirty="0">
                          <a:effectLst/>
                        </a:rPr>
                        <a:t>«Быть здоровым – здорово!»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76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12 августа Международный день молодежи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08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21 сентября Международный день мира и Всероссийский день бега «Кросс </a:t>
                      </a:r>
                      <a:r>
                        <a:rPr lang="ru-RU" sz="1000" dirty="0" smtClean="0">
                          <a:effectLst/>
                        </a:rPr>
                        <a:t>нации»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Тренинг </a:t>
                      </a:r>
                      <a:r>
                        <a:rPr lang="ru-RU" sz="1000" dirty="0">
                          <a:effectLst/>
                        </a:rPr>
                        <a:t>«Польза двигательной активности»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21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25 октября Всероссийский день гимнастики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3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14 ноября Всемирный день борьбы против </a:t>
                      </a:r>
                      <a:r>
                        <a:rPr lang="ru-RU" sz="1000" dirty="0" smtClean="0">
                          <a:effectLst/>
                        </a:rPr>
                        <a:t>диабета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Тренинг </a:t>
                      </a:r>
                      <a:r>
                        <a:rPr lang="ru-RU" sz="1000" dirty="0">
                          <a:effectLst/>
                        </a:rPr>
                        <a:t>«Правильное питание» «Здоровое питание»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08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15 ноября Международный день отказа от </a:t>
                      </a:r>
                      <a:r>
                        <a:rPr lang="ru-RU" sz="1000" dirty="0" smtClean="0">
                          <a:effectLst/>
                        </a:rPr>
                        <a:t>курения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Тренинг </a:t>
                      </a: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000" dirty="0" err="1">
                          <a:effectLst/>
                        </a:rPr>
                        <a:t>Табакокурение</a:t>
                      </a:r>
                      <a:r>
                        <a:rPr lang="ru-RU" sz="1000" dirty="0">
                          <a:effectLst/>
                        </a:rPr>
                        <a:t> и его профилактика» «Создание свободных зон от курения»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 декабря Всемирный день борьбы со СПИДом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10 декабря Всемирный день футбола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3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Всемирный день психического </a:t>
                      </a:r>
                      <a:r>
                        <a:rPr lang="ru-RU" sz="1000" dirty="0" smtClean="0">
                          <a:effectLst/>
                        </a:rPr>
                        <a:t>здоровья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Тренинг </a:t>
                      </a:r>
                      <a:r>
                        <a:rPr lang="ru-RU" sz="1000" dirty="0">
                          <a:effectLst/>
                        </a:rPr>
                        <a:t>«Стресс»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08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«Что нужно знать о вреде </a:t>
                      </a:r>
                      <a:r>
                        <a:rPr lang="ru-RU" sz="1000" dirty="0" smtClean="0">
                          <a:effectLst/>
                        </a:rPr>
                        <a:t>алкоголя»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Тренинг </a:t>
                      </a:r>
                      <a:r>
                        <a:rPr lang="ru-RU" sz="1000" dirty="0">
                          <a:effectLst/>
                        </a:rPr>
                        <a:t>«»Алкоголь-добро или зло?», «Вред энергетических напитков», «Вред пива».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15">
                <a:tc>
                  <a:txBody>
                    <a:bodyPr/>
                    <a:lstStyle/>
                    <a:p>
                      <a:pPr marL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Международный день борьбы со злоупотреблением наркотическими средствами и их незаконным оборотом. «</a:t>
                      </a:r>
                      <a:r>
                        <a:rPr lang="ru-RU" sz="1000" dirty="0" smtClean="0">
                          <a:effectLst/>
                        </a:rPr>
                        <a:t>Наркотики»</a:t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Тренинг </a:t>
                      </a:r>
                      <a:r>
                        <a:rPr lang="ru-RU" sz="1000" dirty="0">
                          <a:effectLst/>
                        </a:rPr>
                        <a:t>«Дурман-трава»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4" marR="501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29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Профилактические мероприятия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3501"/>
              </p:ext>
            </p:extLst>
          </p:nvPr>
        </p:nvGraphicFramePr>
        <p:xfrm>
          <a:off x="376693" y="967672"/>
          <a:ext cx="8531894" cy="583227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7894"/>
                <a:gridCol w="4032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III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II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44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1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Акция «Я-Донор» (мобильные пункты переливания крови на территории </a:t>
                      </a:r>
                      <a:r>
                        <a:rPr lang="ru-RU" sz="1000" kern="1200" dirty="0" smtClean="0">
                          <a:effectLst/>
                        </a:rPr>
                        <a:t>Общества)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3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2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Акция, приуроченная к Международному дню борьбы со злоупотреблением наркотическими средствами и их незаконным оборотом.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2-26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76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3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Марафон здоровья «Самарская губерния за здоровый образ жизни» (Всероссийская акция «Волна здоровья»). Профилактические осмотры и консультации ведущих врачей-специалистов России, организованная при поддержке Министерства здравоохранения и Лиги здоровья нации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48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4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Акция, приуроченная к Всемирному дню здорового питания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21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5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Акция, приуроченная к Всемирному дню трезвости и борьбы с алкоголизмом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3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6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Акция, приуроченная к Всемирному дню психического здоровья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81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7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Акция, приуроченная к Всемирному дню борьбы с инсультом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8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Акция, приуроченная к Международному дню отказа от курения «Куришь? Проверь свои легкие!», включающий </a:t>
                      </a:r>
                      <a:r>
                        <a:rPr lang="ru-RU" sz="1000" kern="1200" dirty="0" err="1">
                          <a:effectLst/>
                        </a:rPr>
                        <a:t>скрининговое</a:t>
                      </a:r>
                      <a:r>
                        <a:rPr lang="ru-RU" sz="1000" kern="1200" dirty="0">
                          <a:effectLst/>
                        </a:rPr>
                        <a:t> обследование участников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r>
                        <a:rPr lang="en-US" sz="1000" kern="1200" dirty="0">
                          <a:effectLst/>
                        </a:rPr>
                        <a:t>9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Акция, приуроченная к Всемирному дню борьбы со СПИДом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803">
                <a:tc>
                  <a:txBody>
                    <a:bodyPr/>
                    <a:lstStyle/>
                    <a:p>
                      <a:pPr marL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10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Организация мобильной школы по отказу от курения: проведение мониторинга среди работников с целью выявления процента курящих среди работников и желающих бросить курить (анкетирование), выездная работа мобильной школы по отказу от курения: два раза в месяц групповых и индивидуальных консультаций (40-60 мин) и дальнейшее индивидуальное сопровождение, проведение организационных мероприятий по созданию территорий, свободных от курения 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23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2" y="404664"/>
            <a:ext cx="7969998" cy="432048"/>
          </a:xfrm>
        </p:spPr>
        <p:txBody>
          <a:bodyPr/>
          <a:lstStyle/>
          <a:p>
            <a:r>
              <a:rPr lang="ru-RU" dirty="0"/>
              <a:t>Профилактические мероприятия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66242"/>
              </p:ext>
            </p:extLst>
          </p:nvPr>
        </p:nvGraphicFramePr>
        <p:xfrm>
          <a:off x="349226" y="927775"/>
          <a:ext cx="8433143" cy="58712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4562"/>
                <a:gridCol w="3985334"/>
                <a:gridCol w="462583"/>
                <a:gridCol w="462583"/>
                <a:gridCol w="462583"/>
                <a:gridCol w="462583"/>
                <a:gridCol w="462583"/>
                <a:gridCol w="462583"/>
                <a:gridCol w="462583"/>
                <a:gridCol w="462583"/>
                <a:gridCol w="462583"/>
              </a:tblGrid>
              <a:tr h="2488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III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II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52" marR="4452" marT="742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встреч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врачами по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направлениям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Плановые вакцинации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Горячая линия «Вопрос-ответ»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ДМС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Периодические и предварительные медицинские осмотры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8337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мероприятий по пропаганде физической активности для сидячих работ, веревочные курсы.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529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Пешие и велосипедные прогулки по Самарской Луке, посещение интересных географических объектов области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29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Легкоатлетический кросс по Самарской набережной протяженностью дистанции 5 и 10 км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игра в пейнтбол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37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Соревнования по пляжному волейболу на Самарской набережной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37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обучения игры в хоккей. Организация дружеских матчей с командами сторонних организаций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Соревнования по боулингу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37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Традиционный выезд в «Зеленую зону» с организацией «Веселых стартов»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Массовое катание на коньках, обучение катанию на коньках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8337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Зимний выезд в парк отдыха на совместную прогулку (катание на коньках, лыжах, горки)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Производственная зарядка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зала эмоциональной разгрузки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455">
                <a:tc>
                  <a:txBody>
                    <a:bodyPr/>
                    <a:lstStyle/>
                    <a:p>
                      <a:pPr marL="889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Информационный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ресурс на корпоративном портале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9525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5715" marR="5715" marT="9525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93526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РОСНЕФТЬ">
      <a:dk1>
        <a:srgbClr val="000000"/>
      </a:dk1>
      <a:lt1>
        <a:srgbClr val="FFFFFF"/>
      </a:lt1>
      <a:dk2>
        <a:srgbClr val="CF9D00"/>
      </a:dk2>
      <a:lt2>
        <a:srgbClr val="EEECE1"/>
      </a:lt2>
      <a:accent1>
        <a:srgbClr val="FABE00"/>
      </a:accent1>
      <a:accent2>
        <a:srgbClr val="BFBFBF"/>
      </a:accent2>
      <a:accent3>
        <a:srgbClr val="7F7F7F"/>
      </a:accent3>
      <a:accent4>
        <a:srgbClr val="FEE71F"/>
      </a:accent4>
      <a:accent5>
        <a:srgbClr val="FFD963"/>
      </a:accent5>
      <a:accent6>
        <a:srgbClr val="FABE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РОСНЕФТЬ">
      <a:dk1>
        <a:srgbClr val="000000"/>
      </a:dk1>
      <a:lt1>
        <a:srgbClr val="FFFFFF"/>
      </a:lt1>
      <a:dk2>
        <a:srgbClr val="CF9D00"/>
      </a:dk2>
      <a:lt2>
        <a:srgbClr val="EEECE1"/>
      </a:lt2>
      <a:accent1>
        <a:srgbClr val="FABE00"/>
      </a:accent1>
      <a:accent2>
        <a:srgbClr val="BFBFBF"/>
      </a:accent2>
      <a:accent3>
        <a:srgbClr val="7F7F7F"/>
      </a:accent3>
      <a:accent4>
        <a:srgbClr val="FEE71F"/>
      </a:accent4>
      <a:accent5>
        <a:srgbClr val="FFD963"/>
      </a:accent5>
      <a:accent6>
        <a:srgbClr val="FABE00"/>
      </a:accent6>
      <a:hlink>
        <a:srgbClr val="0000FF"/>
      </a:hlink>
      <a:folHlink>
        <a:srgbClr val="8000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РОСНЕФТЬ">
      <a:dk1>
        <a:srgbClr val="000000"/>
      </a:dk1>
      <a:lt1>
        <a:srgbClr val="FFFFFF"/>
      </a:lt1>
      <a:dk2>
        <a:srgbClr val="CF9D00"/>
      </a:dk2>
      <a:lt2>
        <a:srgbClr val="EEECE1"/>
      </a:lt2>
      <a:accent1>
        <a:srgbClr val="FABE00"/>
      </a:accent1>
      <a:accent2>
        <a:srgbClr val="BFBFBF"/>
      </a:accent2>
      <a:accent3>
        <a:srgbClr val="7F7F7F"/>
      </a:accent3>
      <a:accent4>
        <a:srgbClr val="FEE71F"/>
      </a:accent4>
      <a:accent5>
        <a:srgbClr val="A50021"/>
      </a:accent5>
      <a:accent6>
        <a:srgbClr val="5F87C9"/>
      </a:accent6>
      <a:hlink>
        <a:srgbClr val="0000FF"/>
      </a:hlink>
      <a:folHlink>
        <a:srgbClr val="8000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992</Words>
  <Application>Microsoft Office PowerPoint</Application>
  <PresentationFormat>Экран (4:3)</PresentationFormat>
  <Paragraphs>405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1_Тема Office</vt:lpstr>
      <vt:lpstr>2_Оформление по умолчанию</vt:lpstr>
      <vt:lpstr>3_Оформление по умолчанию</vt:lpstr>
      <vt:lpstr>ПРОГРАММА  РАЗВИТИЯ КУЛЬТУРЫ ЗДОРОВОГО ОБРАЗА ЖИЗНИ</vt:lpstr>
      <vt:lpstr>Анализ использования листов нетрудоспособности за 2014 год</vt:lpstr>
      <vt:lpstr>Анализ использования листов нетрудоспособности за 2014 год</vt:lpstr>
      <vt:lpstr>Анализ результатов скрининга (профилактического медосмотра)</vt:lpstr>
      <vt:lpstr>Основные факторы риска развития сердечно-сосудистых заболеваний</vt:lpstr>
      <vt:lpstr>Цель, задачи и направления Программы «Будь Здоров!»</vt:lpstr>
      <vt:lpstr>Профилактические мероприятия</vt:lpstr>
      <vt:lpstr>Профилактические мероприятия</vt:lpstr>
      <vt:lpstr>Профилактические мероприятия</vt:lpstr>
      <vt:lpstr>Мероприятия, подготовленные Советом молодых специалистов, при поддержке профкома</vt:lpstr>
    </vt:vector>
  </TitlesOfParts>
  <Company>ОАО "ГИПРОВОСТОКНЕФТЬ"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Каримова Алена И.</dc:creator>
  <cp:lastModifiedBy>Багнюк Наталья Романовна</cp:lastModifiedBy>
  <cp:revision>48</cp:revision>
  <cp:lastPrinted>2015-06-11T12:10:34Z</cp:lastPrinted>
  <dcterms:created xsi:type="dcterms:W3CDTF">2015-04-08T04:42:50Z</dcterms:created>
  <dcterms:modified xsi:type="dcterms:W3CDTF">2015-06-15T12:20:58Z</dcterms:modified>
</cp:coreProperties>
</file>