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1" r:id="rId2"/>
    <p:sldId id="269" r:id="rId3"/>
    <p:sldId id="272" r:id="rId4"/>
    <p:sldId id="283" r:id="rId5"/>
    <p:sldId id="284" r:id="rId6"/>
    <p:sldId id="257" r:id="rId7"/>
    <p:sldId id="286" r:id="rId8"/>
    <p:sldId id="264" r:id="rId9"/>
    <p:sldId id="259" r:id="rId10"/>
    <p:sldId id="277" r:id="rId11"/>
    <p:sldId id="278" r:id="rId12"/>
    <p:sldId id="260" r:id="rId13"/>
    <p:sldId id="261" r:id="rId14"/>
    <p:sldId id="262" r:id="rId15"/>
    <p:sldId id="266" r:id="rId16"/>
    <p:sldId id="263" r:id="rId17"/>
    <p:sldId id="282" r:id="rId18"/>
    <p:sldId id="265" r:id="rId19"/>
    <p:sldId id="267" r:id="rId20"/>
    <p:sldId id="274" r:id="rId21"/>
    <p:sldId id="279" r:id="rId22"/>
    <p:sldId id="276" r:id="rId23"/>
    <p:sldId id="287" r:id="rId24"/>
    <p:sldId id="268" r:id="rId25"/>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10" autoAdjust="0"/>
    <p:restoredTop sz="94660"/>
  </p:normalViewPr>
  <p:slideViewPr>
    <p:cSldViewPr snapToGrid="0">
      <p:cViewPr varScale="1">
        <p:scale>
          <a:sx n="95" d="100"/>
          <a:sy n="95" d="100"/>
        </p:scale>
        <p:origin x="49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5D9B1C01-36AC-4C22-8187-A9A6B3A74BDC}" type="datetimeFigureOut">
              <a:rPr lang="ru-RU" smtClean="0"/>
              <a:t>03.08.2016</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08A83FA-C5EC-4ECB-8EC3-9CB7FD0DBD3D}" type="slidenum">
              <a:rPr lang="ru-RU" smtClean="0"/>
              <a:t>‹#›</a:t>
            </a:fld>
            <a:endParaRPr lang="ru-RU"/>
          </a:p>
        </p:txBody>
      </p:sp>
    </p:spTree>
    <p:extLst>
      <p:ext uri="{BB962C8B-B14F-4D97-AF65-F5344CB8AC3E}">
        <p14:creationId xmlns:p14="http://schemas.microsoft.com/office/powerpoint/2010/main" val="267144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C25B7E0-2491-4AB4-8CBB-82AB895D4546}" type="datetimeFigureOut">
              <a:rPr lang="ru-RU" smtClean="0"/>
              <a:t>03.08.2016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059F31-403E-4DF5-8674-7980EDC624D4}" type="slidenum">
              <a:rPr lang="ru-RU" smtClean="0"/>
              <a:t>‹#›</a:t>
            </a:fld>
            <a:endParaRPr lang="ru-RU"/>
          </a:p>
        </p:txBody>
      </p:sp>
    </p:spTree>
    <p:extLst>
      <p:ext uri="{BB962C8B-B14F-4D97-AF65-F5344CB8AC3E}">
        <p14:creationId xmlns:p14="http://schemas.microsoft.com/office/powerpoint/2010/main" val="3713198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C25B7E0-2491-4AB4-8CBB-82AB895D4546}" type="datetimeFigureOut">
              <a:rPr lang="ru-RU" smtClean="0"/>
              <a:t>03.08.2016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059F31-403E-4DF5-8674-7980EDC624D4}" type="slidenum">
              <a:rPr lang="ru-RU" smtClean="0"/>
              <a:t>‹#›</a:t>
            </a:fld>
            <a:endParaRPr lang="ru-RU"/>
          </a:p>
        </p:txBody>
      </p:sp>
    </p:spTree>
    <p:extLst>
      <p:ext uri="{BB962C8B-B14F-4D97-AF65-F5344CB8AC3E}">
        <p14:creationId xmlns:p14="http://schemas.microsoft.com/office/powerpoint/2010/main" val="3166213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C25B7E0-2491-4AB4-8CBB-82AB895D4546}" type="datetimeFigureOut">
              <a:rPr lang="ru-RU" smtClean="0"/>
              <a:t>03.08.2016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059F31-403E-4DF5-8674-7980EDC624D4}" type="slidenum">
              <a:rPr lang="ru-RU" smtClean="0"/>
              <a:t>‹#›</a:t>
            </a:fld>
            <a:endParaRPr lang="ru-RU"/>
          </a:p>
        </p:txBody>
      </p:sp>
    </p:spTree>
    <p:extLst>
      <p:ext uri="{BB962C8B-B14F-4D97-AF65-F5344CB8AC3E}">
        <p14:creationId xmlns:p14="http://schemas.microsoft.com/office/powerpoint/2010/main" val="3132554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C25B7E0-2491-4AB4-8CBB-82AB895D4546}" type="datetimeFigureOut">
              <a:rPr lang="ru-RU" smtClean="0"/>
              <a:t>03.08.2016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059F31-403E-4DF5-8674-7980EDC624D4}" type="slidenum">
              <a:rPr lang="ru-RU" smtClean="0"/>
              <a:t>‹#›</a:t>
            </a:fld>
            <a:endParaRPr lang="ru-RU"/>
          </a:p>
        </p:txBody>
      </p:sp>
    </p:spTree>
    <p:extLst>
      <p:ext uri="{BB962C8B-B14F-4D97-AF65-F5344CB8AC3E}">
        <p14:creationId xmlns:p14="http://schemas.microsoft.com/office/powerpoint/2010/main" val="4123477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C25B7E0-2491-4AB4-8CBB-82AB895D4546}" type="datetimeFigureOut">
              <a:rPr lang="ru-RU" smtClean="0"/>
              <a:t>03.08.2016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7059F31-403E-4DF5-8674-7980EDC624D4}" type="slidenum">
              <a:rPr lang="ru-RU" smtClean="0"/>
              <a:t>‹#›</a:t>
            </a:fld>
            <a:endParaRPr lang="ru-RU"/>
          </a:p>
        </p:txBody>
      </p:sp>
    </p:spTree>
    <p:extLst>
      <p:ext uri="{BB962C8B-B14F-4D97-AF65-F5344CB8AC3E}">
        <p14:creationId xmlns:p14="http://schemas.microsoft.com/office/powerpoint/2010/main" val="3712846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C25B7E0-2491-4AB4-8CBB-82AB895D4546}" type="datetimeFigureOut">
              <a:rPr lang="ru-RU" smtClean="0"/>
              <a:t>03.08.2016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7059F31-403E-4DF5-8674-7980EDC624D4}" type="slidenum">
              <a:rPr lang="ru-RU" smtClean="0"/>
              <a:t>‹#›</a:t>
            </a:fld>
            <a:endParaRPr lang="ru-RU"/>
          </a:p>
        </p:txBody>
      </p:sp>
    </p:spTree>
    <p:extLst>
      <p:ext uri="{BB962C8B-B14F-4D97-AF65-F5344CB8AC3E}">
        <p14:creationId xmlns:p14="http://schemas.microsoft.com/office/powerpoint/2010/main" val="2467345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C25B7E0-2491-4AB4-8CBB-82AB895D4546}" type="datetimeFigureOut">
              <a:rPr lang="ru-RU" smtClean="0"/>
              <a:t>03.08.2016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7059F31-403E-4DF5-8674-7980EDC624D4}" type="slidenum">
              <a:rPr lang="ru-RU" smtClean="0"/>
              <a:t>‹#›</a:t>
            </a:fld>
            <a:endParaRPr lang="ru-RU"/>
          </a:p>
        </p:txBody>
      </p:sp>
    </p:spTree>
    <p:extLst>
      <p:ext uri="{BB962C8B-B14F-4D97-AF65-F5344CB8AC3E}">
        <p14:creationId xmlns:p14="http://schemas.microsoft.com/office/powerpoint/2010/main" val="29377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C25B7E0-2491-4AB4-8CBB-82AB895D4546}" type="datetimeFigureOut">
              <a:rPr lang="ru-RU" smtClean="0"/>
              <a:t>03.08.2016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7059F31-403E-4DF5-8674-7980EDC624D4}" type="slidenum">
              <a:rPr lang="ru-RU" smtClean="0"/>
              <a:t>‹#›</a:t>
            </a:fld>
            <a:endParaRPr lang="ru-RU"/>
          </a:p>
        </p:txBody>
      </p:sp>
    </p:spTree>
    <p:extLst>
      <p:ext uri="{BB962C8B-B14F-4D97-AF65-F5344CB8AC3E}">
        <p14:creationId xmlns:p14="http://schemas.microsoft.com/office/powerpoint/2010/main" val="1895541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C25B7E0-2491-4AB4-8CBB-82AB895D4546}" type="datetimeFigureOut">
              <a:rPr lang="ru-RU" smtClean="0"/>
              <a:t>03.08.2016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7059F31-403E-4DF5-8674-7980EDC624D4}" type="slidenum">
              <a:rPr lang="ru-RU" smtClean="0"/>
              <a:t>‹#›</a:t>
            </a:fld>
            <a:endParaRPr lang="ru-RU"/>
          </a:p>
        </p:txBody>
      </p:sp>
    </p:spTree>
    <p:extLst>
      <p:ext uri="{BB962C8B-B14F-4D97-AF65-F5344CB8AC3E}">
        <p14:creationId xmlns:p14="http://schemas.microsoft.com/office/powerpoint/2010/main" val="805577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C25B7E0-2491-4AB4-8CBB-82AB895D4546}" type="datetimeFigureOut">
              <a:rPr lang="ru-RU" smtClean="0"/>
              <a:t>03.08.2016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7059F31-403E-4DF5-8674-7980EDC624D4}" type="slidenum">
              <a:rPr lang="ru-RU" smtClean="0"/>
              <a:t>‹#›</a:t>
            </a:fld>
            <a:endParaRPr lang="ru-RU"/>
          </a:p>
        </p:txBody>
      </p:sp>
    </p:spTree>
    <p:extLst>
      <p:ext uri="{BB962C8B-B14F-4D97-AF65-F5344CB8AC3E}">
        <p14:creationId xmlns:p14="http://schemas.microsoft.com/office/powerpoint/2010/main" val="136983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C25B7E0-2491-4AB4-8CBB-82AB895D4546}" type="datetimeFigureOut">
              <a:rPr lang="ru-RU" smtClean="0"/>
              <a:t>03.08.2016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7059F31-403E-4DF5-8674-7980EDC624D4}" type="slidenum">
              <a:rPr lang="ru-RU" smtClean="0"/>
              <a:t>‹#›</a:t>
            </a:fld>
            <a:endParaRPr lang="ru-RU"/>
          </a:p>
        </p:txBody>
      </p:sp>
    </p:spTree>
    <p:extLst>
      <p:ext uri="{BB962C8B-B14F-4D97-AF65-F5344CB8AC3E}">
        <p14:creationId xmlns:p14="http://schemas.microsoft.com/office/powerpoint/2010/main" val="3944318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5B7E0-2491-4AB4-8CBB-82AB895D4546}" type="datetimeFigureOut">
              <a:rPr lang="ru-RU" smtClean="0"/>
              <a:t>03.08.2016</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059F31-403E-4DF5-8674-7980EDC624D4}" type="slidenum">
              <a:rPr lang="ru-RU" smtClean="0"/>
              <a:t>‹#›</a:t>
            </a:fld>
            <a:endParaRPr lang="ru-RU"/>
          </a:p>
        </p:txBody>
      </p:sp>
    </p:spTree>
    <p:extLst>
      <p:ext uri="{BB962C8B-B14F-4D97-AF65-F5344CB8AC3E}">
        <p14:creationId xmlns:p14="http://schemas.microsoft.com/office/powerpoint/2010/main" val="35603235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ru.wikipedia.org/wiki/%D0%90%D0%BB%D0%BA%D0%BE%D0%B3%D0%BE%D0%BB%D1%8C%D0%BD%D1%8B%D0%B5_%D0%BD%D0%B0%D0%BF%D0%B8%D1%82%D0%BA%D0%B8" TargetMode="External"/><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51" y="273631"/>
            <a:ext cx="10584180" cy="6338246"/>
          </a:xfrm>
          <a:prstGeom prst="rect">
            <a:avLst/>
          </a:prstGeom>
        </p:spPr>
      </p:pic>
    </p:spTree>
    <p:extLst>
      <p:ext uri="{BB962C8B-B14F-4D97-AF65-F5344CB8AC3E}">
        <p14:creationId xmlns:p14="http://schemas.microsoft.com/office/powerpoint/2010/main" val="3185899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1112" y="304835"/>
            <a:ext cx="11706330" cy="1325563"/>
          </a:xfrm>
        </p:spPr>
        <p:txBody>
          <a:bodyPr>
            <a:normAutofit/>
          </a:bodyPr>
          <a:lstStyle/>
          <a:p>
            <a:pPr algn="ctr"/>
            <a:r>
              <a:rPr lang="ru-RU" sz="6000" dirty="0" smtClean="0">
                <a:solidFill>
                  <a:srgbClr val="FF0000"/>
                </a:solidFill>
                <a:latin typeface="Arial Black" panose="020B0A04020102020204" pitchFamily="34" charset="0"/>
              </a:rPr>
              <a:t>ВРЕД ПИВА ДЛЯ ПЕЧЕНИ</a:t>
            </a:r>
            <a:endParaRPr lang="ru-RU" sz="6000" dirty="0">
              <a:solidFill>
                <a:srgbClr val="FF0000"/>
              </a:solidFill>
              <a:latin typeface="Arial Black" panose="020B0A04020102020204" pitchFamily="34" charset="0"/>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322" y="2592474"/>
            <a:ext cx="4671645" cy="3110524"/>
          </a:xfrm>
        </p:spPr>
      </p:pic>
      <p:sp>
        <p:nvSpPr>
          <p:cNvPr id="4" name="Прямоугольник 3"/>
          <p:cNvSpPr/>
          <p:nvPr/>
        </p:nvSpPr>
        <p:spPr>
          <a:xfrm>
            <a:off x="4953837" y="967616"/>
            <a:ext cx="6983605" cy="5442516"/>
          </a:xfrm>
          <a:prstGeom prst="rect">
            <a:avLst/>
          </a:prstGeom>
        </p:spPr>
        <p:txBody>
          <a:bodyPr wrap="square">
            <a:spAutoFit/>
          </a:bodyPr>
          <a:lstStyle/>
          <a:p>
            <a:pPr>
              <a:lnSpc>
                <a:spcPts val="1350"/>
              </a:lnSpc>
              <a:spcAft>
                <a:spcPts val="0"/>
              </a:spcAft>
            </a:pPr>
            <a:endParaRPr lang="ru-RU" sz="36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endParaRPr lang="ru-RU" sz="2800" b="1" dirty="0">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ru-RU" sz="2800" b="1" dirty="0">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Необходимость обезвреживания пива, метаболизм которого протекает аналогично метаболизму других спиртных напитков, отвлекает печень от таких жизненно важных процессов, как очистка организма от ядов и токсинов, глюкозного обмена и сохранения витаминов, участия в пищеварительном процессе. В результате-жировая дистрофия печени, алкогольный гепатит, цирроз.</a:t>
            </a:r>
          </a:p>
        </p:txBody>
      </p:sp>
    </p:spTree>
    <p:extLst>
      <p:ext uri="{BB962C8B-B14F-4D97-AF65-F5344CB8AC3E}">
        <p14:creationId xmlns:p14="http://schemas.microsoft.com/office/powerpoint/2010/main" val="1911508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617" y="96560"/>
            <a:ext cx="11796765" cy="1325563"/>
          </a:xfrm>
        </p:spPr>
        <p:txBody>
          <a:bodyPr>
            <a:normAutofit/>
          </a:bodyPr>
          <a:lstStyle/>
          <a:p>
            <a:pPr algn="ctr"/>
            <a:r>
              <a:rPr lang="ru-RU" sz="6600" dirty="0" smtClean="0">
                <a:solidFill>
                  <a:srgbClr val="FF0000"/>
                </a:solidFill>
                <a:latin typeface="Arial Black" panose="020B0A04020102020204" pitchFamily="34" charset="0"/>
              </a:rPr>
              <a:t>ВРЕД ПИВА ДЛЯ ЖКТ</a:t>
            </a:r>
            <a:endParaRPr lang="ru-RU" sz="6600" dirty="0">
              <a:solidFill>
                <a:srgbClr val="FF0000"/>
              </a:solidFill>
              <a:latin typeface="Arial Black" panose="020B0A04020102020204" pitchFamily="34" charset="0"/>
            </a:endParaRPr>
          </a:p>
        </p:txBody>
      </p:sp>
      <p:sp>
        <p:nvSpPr>
          <p:cNvPr id="4" name="Прямоугольник 3"/>
          <p:cNvSpPr/>
          <p:nvPr/>
        </p:nvSpPr>
        <p:spPr>
          <a:xfrm>
            <a:off x="5084466" y="1602994"/>
            <a:ext cx="6909916" cy="4893647"/>
          </a:xfrm>
          <a:prstGeom prst="rect">
            <a:avLst/>
          </a:prstGeom>
        </p:spPr>
        <p:txBody>
          <a:bodyPr wrap="square">
            <a:spAutoFit/>
          </a:bodyPr>
          <a:lstStyle/>
          <a:p>
            <a:r>
              <a:rPr lang="ru-RU" sz="24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Пиво – это газированный алкогольный напиток, а продукты брожения и углекислота сильно раздражают желудочные </a:t>
            </a:r>
            <a:r>
              <a:rPr lang="ru-RU" sz="2400" b="1" dirty="0"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стенки</a:t>
            </a:r>
            <a:r>
              <a:rPr lang="ru-RU" sz="24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a:t>
            </a:r>
            <a:r>
              <a:rPr lang="ru-RU" sz="2400" b="1" dirty="0" smtClean="0">
                <a:solidFill>
                  <a:schemeClr val="accent3">
                    <a:lumMod val="50000"/>
                  </a:schemeClr>
                </a:solidFill>
                <a:latin typeface="Arial" panose="020B0604020202020204" pitchFamily="34" charset="0"/>
                <a:cs typeface="Arial" panose="020B0604020202020204" pitchFamily="34" charset="0"/>
              </a:rPr>
              <a:t> Железы</a:t>
            </a:r>
            <a:r>
              <a:rPr lang="ru-RU" sz="2400" b="1" dirty="0">
                <a:solidFill>
                  <a:schemeClr val="accent3">
                    <a:lumMod val="50000"/>
                  </a:schemeClr>
                </a:solidFill>
                <a:latin typeface="Arial" panose="020B0604020202020204" pitchFamily="34" charset="0"/>
                <a:cs typeface="Arial" panose="020B0604020202020204" pitchFamily="34" charset="0"/>
              </a:rPr>
              <a:t>, расположенные в стенках желудка и вырабатывающие желудочный сок, сначала выделяют много слизи, а затем атрофируются. Пищеварение становится неполноценным, еда застаивается или непереваренная поступает в кишечник. Результат - проблемы со стулом и гастрит. </a:t>
            </a:r>
            <a:r>
              <a:rPr lang="ru-RU" sz="2400" b="1" dirty="0" smtClean="0">
                <a:solidFill>
                  <a:schemeClr val="accent3">
                    <a:lumMod val="50000"/>
                  </a:schemeClr>
                </a:solidFill>
                <a:latin typeface="Arial" panose="020B0604020202020204" pitchFamily="34" charset="0"/>
                <a:cs typeface="Arial" panose="020B0604020202020204" pitchFamily="34" charset="0"/>
              </a:rPr>
              <a:t>Употребление пива повышает риск развития рака толстой кишки.</a:t>
            </a:r>
            <a:endParaRPr lang="ru-RU" sz="2400" b="1" dirty="0">
              <a:solidFill>
                <a:schemeClr val="accent3">
                  <a:lumMod val="50000"/>
                </a:schemeClr>
              </a:solidFill>
              <a:latin typeface="Arial" panose="020B0604020202020204" pitchFamily="34" charset="0"/>
              <a:cs typeface="Arial" panose="020B0604020202020204" pitchFamily="34" charset="0"/>
            </a:endParaRPr>
          </a:p>
        </p:txBody>
      </p:sp>
      <p:pic>
        <p:nvPicPr>
          <p:cNvPr id="8" name="Объект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617" y="1602994"/>
            <a:ext cx="4645688" cy="5031334"/>
          </a:xfrm>
        </p:spPr>
      </p:pic>
    </p:spTree>
    <p:extLst>
      <p:ext uri="{BB962C8B-B14F-4D97-AF65-F5344CB8AC3E}">
        <p14:creationId xmlns:p14="http://schemas.microsoft.com/office/powerpoint/2010/main" val="349275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81010" y="0"/>
            <a:ext cx="11788027" cy="1325563"/>
          </a:xfrm>
        </p:spPr>
        <p:txBody>
          <a:bodyPr>
            <a:normAutofit/>
          </a:bodyPr>
          <a:lstStyle/>
          <a:p>
            <a:pPr algn="ctr"/>
            <a:r>
              <a:rPr lang="ru-RU" sz="6600" dirty="0" smtClean="0">
                <a:solidFill>
                  <a:srgbClr val="FF0000"/>
                </a:solidFill>
                <a:latin typeface="Arial Black" panose="020B0A04020102020204" pitchFamily="34" charset="0"/>
              </a:rPr>
              <a:t>ВРЕД ПИВА ДЛЯ ПОЧЕК</a:t>
            </a:r>
            <a:endParaRPr lang="ru-RU" sz="6600" dirty="0">
              <a:solidFill>
                <a:srgbClr val="FF0000"/>
              </a:solidFill>
              <a:latin typeface="Arial Black" panose="020B0A04020102020204" pitchFamily="34"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657" y="1527412"/>
            <a:ext cx="4846065" cy="5141920"/>
          </a:xfrm>
        </p:spPr>
      </p:pic>
      <p:sp>
        <p:nvSpPr>
          <p:cNvPr id="7" name="Прямоугольник 6"/>
          <p:cNvSpPr/>
          <p:nvPr/>
        </p:nvSpPr>
        <p:spPr>
          <a:xfrm>
            <a:off x="5250288" y="74733"/>
            <a:ext cx="6718750" cy="6783267"/>
          </a:xfrm>
          <a:prstGeom prst="rect">
            <a:avLst/>
          </a:prstGeom>
        </p:spPr>
        <p:txBody>
          <a:bodyPr wrap="square">
            <a:spAutoFit/>
          </a:bodyPr>
          <a:lstStyle/>
          <a:p>
            <a:pPr>
              <a:lnSpc>
                <a:spcPct val="107000"/>
              </a:lnSpc>
              <a:spcBef>
                <a:spcPts val="1125"/>
              </a:spcBef>
              <a:spcAft>
                <a:spcPts val="1125"/>
              </a:spcAft>
            </a:pPr>
            <a:r>
              <a:rPr lang="ru-RU" sz="2800" b="1" i="1" dirty="0" smtClean="0">
                <a:solidFill>
                  <a:srgbClr val="0169B1"/>
                </a:solidFill>
                <a:effectLst/>
                <a:latin typeface="Georgia" panose="02040502050405020303" pitchFamily="18" charset="0"/>
                <a:ea typeface="Times New Roman" panose="02020603050405020304" pitchFamily="18" charset="0"/>
                <a:cs typeface="Times New Roman" panose="02020603050405020304" pitchFamily="18" charset="0"/>
              </a:rPr>
              <a:t> </a:t>
            </a:r>
            <a:endParaRPr lang="ru-RU" sz="3600" b="1"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nSpc>
                <a:spcPts val="1350"/>
              </a:lnSpc>
              <a:spcAft>
                <a:spcPts val="0"/>
              </a:spcAft>
            </a:pPr>
            <a:endParaRPr lang="ru-RU" sz="3600" b="1" dirty="0" smtClean="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spcAft>
                <a:spcPts val="0"/>
              </a:spcAft>
            </a:pPr>
            <a:endParaRPr lang="ru-RU" sz="2400" b="1" dirty="0">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endParaRPr>
          </a:p>
          <a:p>
            <a:r>
              <a:rPr lang="ru-RU" sz="2400" b="1" dirty="0" smtClea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При употреблении пива происходит большая нагрузка на почки, наблюдается полиурия. Это стимулированное мочеиспускание, вызванное диуретическим действием пива, поэтому организм теряет вместе с избыточно выводящейся мочой и массу нужных ему витаминов и полезных микроэлементов:</a:t>
            </a:r>
          </a:p>
          <a:p>
            <a:pPr marL="285750" indent="-285750">
              <a:buFont typeface="Wingdings" panose="05000000000000000000" pitchFamily="2" charset="2"/>
              <a:buChar char="Ø"/>
            </a:pPr>
            <a:r>
              <a:rPr lang="ru-RU" sz="2400" b="1" dirty="0" smtClea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Нехватка калия-нарушение сердечного ритма, слабость в ногах, боль в икрах</a:t>
            </a:r>
          </a:p>
          <a:p>
            <a:pPr marL="285750" indent="-285750">
              <a:buFont typeface="Wingdings" panose="05000000000000000000" pitchFamily="2" charset="2"/>
              <a:buChar char="Ø"/>
            </a:pPr>
            <a:r>
              <a:rPr lang="ru-RU" sz="2400" b="1" dirty="0" smtClean="0">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Нехватка магния-раздражительность, нарушение сна</a:t>
            </a:r>
          </a:p>
          <a:p>
            <a:pPr marL="285750" indent="-285750">
              <a:buFont typeface="Wingdings" panose="05000000000000000000" pitchFamily="2" charset="2"/>
              <a:buChar char="Ø"/>
            </a:pPr>
            <a:r>
              <a:rPr lang="ru-RU" sz="2400" b="1" dirty="0" smtClean="0">
                <a:solidFill>
                  <a:schemeClr val="accent3">
                    <a:lumMod val="50000"/>
                  </a:schemeClr>
                </a:solidFill>
                <a:effectLst/>
                <a:latin typeface="Arial" panose="020B0604020202020204" pitchFamily="34" charset="0"/>
                <a:ea typeface="Times New Roman" panose="02020603050405020304" pitchFamily="18" charset="0"/>
                <a:cs typeface="Arial" panose="020B0604020202020204" pitchFamily="34" charset="0"/>
              </a:rPr>
              <a:t>Нехватка витамина С-снижение иммунитета, развивается гипоксия мозга, ухудшается интеллект.</a:t>
            </a:r>
          </a:p>
        </p:txBody>
      </p:sp>
      <p:sp>
        <p:nvSpPr>
          <p:cNvPr id="3" name="Прямоугольник 2"/>
          <p:cNvSpPr/>
          <p:nvPr/>
        </p:nvSpPr>
        <p:spPr>
          <a:xfrm>
            <a:off x="5045722" y="5224722"/>
            <a:ext cx="7050795" cy="269882"/>
          </a:xfrm>
          <a:prstGeom prst="rect">
            <a:avLst/>
          </a:prstGeom>
        </p:spPr>
        <p:txBody>
          <a:bodyPr wrap="square">
            <a:spAutoFit/>
          </a:bodyPr>
          <a:lstStyle/>
          <a:p>
            <a:pPr>
              <a:lnSpc>
                <a:spcPts val="1300"/>
              </a:lnSpc>
            </a:pPr>
            <a:r>
              <a:rPr lang="ru-RU" sz="1600" b="1" dirty="0">
                <a:solidFill>
                  <a:schemeClr val="accent3">
                    <a:lumMod val="50000"/>
                  </a:schemeClr>
                </a:solidFill>
                <a:latin typeface="Arial" panose="020B0604020202020204" pitchFamily="34" charset="0"/>
                <a:ea typeface="Calibri" panose="020F0502020204030204" pitchFamily="34" charset="0"/>
              </a:rPr>
              <a:t> </a:t>
            </a:r>
            <a:endParaRPr lang="ru-RU" b="1" dirty="0">
              <a:solidFill>
                <a:schemeClr val="accent3">
                  <a:lumMod val="50000"/>
                </a:schemeClr>
              </a:solidFill>
            </a:endParaRPr>
          </a:p>
        </p:txBody>
      </p:sp>
    </p:spTree>
    <p:extLst>
      <p:ext uri="{BB962C8B-B14F-4D97-AF65-F5344CB8AC3E}">
        <p14:creationId xmlns:p14="http://schemas.microsoft.com/office/powerpoint/2010/main" val="2548684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2268" y="0"/>
            <a:ext cx="10515600" cy="1325563"/>
          </a:xfrm>
        </p:spPr>
        <p:txBody>
          <a:bodyPr>
            <a:normAutofit/>
          </a:bodyPr>
          <a:lstStyle/>
          <a:p>
            <a:pPr algn="ctr"/>
            <a:r>
              <a:rPr lang="ru-RU" sz="6600" b="1" dirty="0" smtClean="0">
                <a:solidFill>
                  <a:srgbClr val="FF0000"/>
                </a:solidFill>
                <a:latin typeface="Arial" panose="020B0604020202020204" pitchFamily="34" charset="0"/>
                <a:cs typeface="Arial" panose="020B0604020202020204" pitchFamily="34" charset="0"/>
              </a:rPr>
              <a:t>Вред пива для сердца</a:t>
            </a:r>
            <a:endParaRPr lang="ru-RU" sz="6600" b="1" dirty="0">
              <a:solidFill>
                <a:srgbClr val="FF0000"/>
              </a:solidFill>
              <a:latin typeface="Arial" panose="020B0604020202020204" pitchFamily="34" charset="0"/>
              <a:cs typeface="Arial" panose="020B0604020202020204" pitchFamily="34" charset="0"/>
            </a:endParaRPr>
          </a:p>
        </p:txBody>
      </p:sp>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l="3763" t="2936" r="-3763" b="-2936"/>
          <a:stretch/>
        </p:blipFill>
        <p:spPr>
          <a:xfrm>
            <a:off x="249717" y="1239241"/>
            <a:ext cx="4620656" cy="3442928"/>
          </a:xfrm>
        </p:spPr>
      </p:pic>
      <p:sp>
        <p:nvSpPr>
          <p:cNvPr id="5" name="Прямоугольник 4"/>
          <p:cNvSpPr/>
          <p:nvPr/>
        </p:nvSpPr>
        <p:spPr>
          <a:xfrm>
            <a:off x="4870373" y="1239241"/>
            <a:ext cx="7160046" cy="3970318"/>
          </a:xfrm>
          <a:prstGeom prst="rect">
            <a:avLst/>
          </a:prstGeom>
        </p:spPr>
        <p:txBody>
          <a:bodyPr wrap="square">
            <a:spAutoFit/>
          </a:bodyPr>
          <a:lstStyle/>
          <a:p>
            <a:r>
              <a:rPr lang="ru-RU" b="1" dirty="0" smtClean="0">
                <a:solidFill>
                  <a:schemeClr val="accent3">
                    <a:lumMod val="50000"/>
                  </a:schemeClr>
                </a:solidFill>
                <a:effectLst/>
                <a:latin typeface="Arial" panose="020B0604020202020204" pitchFamily="34" charset="0"/>
                <a:ea typeface="Calibri" panose="020F0502020204030204" pitchFamily="34" charset="0"/>
              </a:rPr>
              <a:t>Немецкий профессор Болингер после длительных научных исследований ввёл в обиход специальный термин - «пивное сердце». При этом заболевании полости сердца расширяются, мышечные стенки становятся толстыми и грубыми, в сердечной мышце появляются очаги некроза (проще говоря — отмершие участки мышечной ткани). Патологические изменения происходят и на клеточном уровне, разрушая ткань сердца изнутри. Заболевание это неизлечимо, и даже после полного отказа от пива и других алкогольных напитков больной может лишь поддерживать собственное самочувствие с помощью ежедневно принимаемых медикаментов. А в тяжёлых случаях помочь сможет только пересадка сердца. </a:t>
            </a:r>
            <a:r>
              <a:rPr lang="ru-RU" b="1" dirty="0" smtClean="0">
                <a:solidFill>
                  <a:srgbClr val="222222"/>
                </a:solidFill>
                <a:effectLst/>
                <a:latin typeface="Arial" panose="020B0604020202020204" pitchFamily="34" charset="0"/>
                <a:ea typeface="Calibri" panose="020F0502020204030204" pitchFamily="34" charset="0"/>
              </a:rPr>
              <a:t/>
            </a:r>
            <a:br>
              <a:rPr lang="ru-RU" b="1" dirty="0" smtClean="0">
                <a:solidFill>
                  <a:srgbClr val="222222"/>
                </a:solidFill>
                <a:effectLst/>
                <a:latin typeface="Arial" panose="020B0604020202020204" pitchFamily="34" charset="0"/>
                <a:ea typeface="Calibri" panose="020F0502020204030204" pitchFamily="34" charset="0"/>
              </a:rPr>
            </a:br>
            <a:endParaRPr lang="ru-RU" b="1" dirty="0"/>
          </a:p>
        </p:txBody>
      </p:sp>
      <p:sp>
        <p:nvSpPr>
          <p:cNvPr id="6" name="Прямоугольник 5"/>
          <p:cNvSpPr/>
          <p:nvPr/>
        </p:nvSpPr>
        <p:spPr>
          <a:xfrm>
            <a:off x="249717" y="4816884"/>
            <a:ext cx="11942283" cy="2031325"/>
          </a:xfrm>
          <a:prstGeom prst="rect">
            <a:avLst/>
          </a:prstGeom>
        </p:spPr>
        <p:txBody>
          <a:bodyPr wrap="square">
            <a:spAutoFit/>
          </a:bodyPr>
          <a:lstStyle/>
          <a:p>
            <a:r>
              <a:rPr lang="ru-RU" b="1" dirty="0" smtClean="0">
                <a:solidFill>
                  <a:schemeClr val="accent3">
                    <a:lumMod val="50000"/>
                  </a:schemeClr>
                </a:solidFill>
                <a:effectLst/>
                <a:latin typeface="Arial" panose="020B0604020202020204" pitchFamily="34" charset="0"/>
                <a:ea typeface="Calibri" panose="020F0502020204030204" pitchFamily="34" charset="0"/>
              </a:rPr>
              <a:t/>
            </a:r>
            <a:br>
              <a:rPr lang="ru-RU" b="1" dirty="0" smtClean="0">
                <a:solidFill>
                  <a:schemeClr val="accent3">
                    <a:lumMod val="50000"/>
                  </a:schemeClr>
                </a:solidFill>
                <a:effectLst/>
                <a:latin typeface="Arial" panose="020B0604020202020204" pitchFamily="34" charset="0"/>
                <a:ea typeface="Calibri" panose="020F0502020204030204" pitchFamily="34" charset="0"/>
              </a:rPr>
            </a:br>
            <a:r>
              <a:rPr lang="ru-RU" b="1" dirty="0" smtClean="0">
                <a:solidFill>
                  <a:schemeClr val="accent3">
                    <a:lumMod val="50000"/>
                  </a:schemeClr>
                </a:solidFill>
                <a:effectLst/>
                <a:latin typeface="Arial" panose="020B0604020202020204" pitchFamily="34" charset="0"/>
                <a:ea typeface="Calibri" panose="020F0502020204030204" pitchFamily="34" charset="0"/>
              </a:rPr>
              <a:t>Описанное выше заболевание развивается не только потому, что в организм регулярно поступает этанол, но и вода. Значительные объёмы пива, поглощаемые за день, приводят к перенасыщению пищеварительной системы углекислым газом. Кишечник и желудок растягиваются, вены расширяются, увеличивается кровоток, повышается артериальное давление. Варикозное расширение вен приводит к нарушению газообмена и питания тканей. </a:t>
            </a:r>
            <a:r>
              <a:rPr lang="ru-RU" dirty="0" smtClean="0">
                <a:solidFill>
                  <a:schemeClr val="accent3">
                    <a:lumMod val="50000"/>
                  </a:schemeClr>
                </a:solidFill>
                <a:effectLst/>
                <a:latin typeface="Arial" panose="020B0604020202020204" pitchFamily="34" charset="0"/>
                <a:ea typeface="Calibri" panose="020F0502020204030204" pitchFamily="34" charset="0"/>
              </a:rPr>
              <a:t/>
            </a:r>
            <a:br>
              <a:rPr lang="ru-RU" dirty="0" smtClean="0">
                <a:solidFill>
                  <a:schemeClr val="accent3">
                    <a:lumMod val="50000"/>
                  </a:schemeClr>
                </a:solidFill>
                <a:effectLst/>
                <a:latin typeface="Arial" panose="020B0604020202020204" pitchFamily="34" charset="0"/>
                <a:ea typeface="Calibri" panose="020F0502020204030204" pitchFamily="34" charset="0"/>
              </a:rPr>
            </a:br>
            <a:endParaRPr lang="ru-RU" dirty="0">
              <a:solidFill>
                <a:schemeClr val="accent3">
                  <a:lumMod val="50000"/>
                </a:schemeClr>
              </a:solidFill>
            </a:endParaRPr>
          </a:p>
        </p:txBody>
      </p:sp>
    </p:spTree>
    <p:extLst>
      <p:ext uri="{BB962C8B-B14F-4D97-AF65-F5344CB8AC3E}">
        <p14:creationId xmlns:p14="http://schemas.microsoft.com/office/powerpoint/2010/main" val="1234648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9217" y="0"/>
            <a:ext cx="10515600" cy="1325563"/>
          </a:xfrm>
        </p:spPr>
        <p:txBody>
          <a:bodyPr>
            <a:normAutofit/>
          </a:bodyPr>
          <a:lstStyle/>
          <a:p>
            <a:pPr algn="ctr"/>
            <a:r>
              <a:rPr lang="ru-RU" b="1" dirty="0" smtClean="0">
                <a:solidFill>
                  <a:srgbClr val="FF0000"/>
                </a:solidFill>
                <a:latin typeface="Arial" panose="020B0604020202020204" pitchFamily="34" charset="0"/>
                <a:cs typeface="Arial" panose="020B0604020202020204" pitchFamily="34" charset="0"/>
              </a:rPr>
              <a:t>Влияние пива на мужской организм</a:t>
            </a:r>
            <a:endParaRPr lang="ru-RU" b="1" dirty="0">
              <a:solidFill>
                <a:srgbClr val="FF0000"/>
              </a:solidFill>
              <a:latin typeface="Arial" panose="020B0604020202020204" pitchFamily="34" charset="0"/>
              <a:cs typeface="Arial" panose="020B0604020202020204" pitchFamily="34" charset="0"/>
            </a:endParaRPr>
          </a:p>
        </p:txBody>
      </p:sp>
      <p:pic>
        <p:nvPicPr>
          <p:cNvPr id="4" name="Объект 3"/>
          <p:cNvPicPr>
            <a:picLocks noGrp="1" noChangeAspect="1"/>
          </p:cNvPicPr>
          <p:nvPr>
            <p:ph idx="1"/>
          </p:nvPr>
        </p:nvPicPr>
        <p:blipFill rotWithShape="1">
          <a:blip r:embed="rId2">
            <a:extLst>
              <a:ext uri="{28A0092B-C50C-407E-A947-70E740481C1C}">
                <a14:useLocalDpi xmlns:a14="http://schemas.microsoft.com/office/drawing/2010/main" val="0"/>
              </a:ext>
            </a:extLst>
          </a:blip>
          <a:srcRect l="-971" t="-6056" r="340" b="6389"/>
          <a:stretch/>
        </p:blipFill>
        <p:spPr>
          <a:xfrm>
            <a:off x="169951" y="826264"/>
            <a:ext cx="4754589" cy="5837209"/>
          </a:xfrm>
        </p:spPr>
      </p:pic>
      <p:sp>
        <p:nvSpPr>
          <p:cNvPr id="5" name="Прямоугольник 4"/>
          <p:cNvSpPr/>
          <p:nvPr/>
        </p:nvSpPr>
        <p:spPr>
          <a:xfrm>
            <a:off x="5133859" y="1413698"/>
            <a:ext cx="6808425" cy="5016758"/>
          </a:xfrm>
          <a:prstGeom prst="rect">
            <a:avLst/>
          </a:prstGeom>
        </p:spPr>
        <p:txBody>
          <a:bodyPr wrap="square">
            <a:spAutoFit/>
          </a:bodyPr>
          <a:lstStyle/>
          <a:p>
            <a:r>
              <a:rPr lang="ru-RU" sz="2000" b="1" dirty="0" smtClean="0">
                <a:solidFill>
                  <a:schemeClr val="accent3">
                    <a:lumMod val="50000"/>
                  </a:schemeClr>
                </a:solidFill>
                <a:effectLst/>
                <a:latin typeface="Arial" panose="020B0604020202020204" pitchFamily="34" charset="0"/>
                <a:ea typeface="Calibri" panose="020F0502020204030204" pitchFamily="34" charset="0"/>
              </a:rPr>
              <a:t>В пиве содержатся фитоэстрогены — это аналоги женских половых гормонов. Очистить напиток от этих примесей невозможно — фитоэстрогены присутствуют в растительном сырье. Употребляя пиво, в организме мужчин начинается подавление выработки гормона тестостерона — одного из основных мужских гормонов. Происходит так называемая феминизация организма — жир начинает откладываться по женскому типу (на боках и бёдрах), увеличиваются грудные железы (эта патология называется гинекомастией), расширяется таз. Мужчина в итоге становится женоподобным. Половая функция при этом значительно снижается, влечение к представителям противоположного пола уменьшается. </a:t>
            </a:r>
            <a:endParaRPr lang="ru-RU" sz="2000" b="1" dirty="0">
              <a:solidFill>
                <a:schemeClr val="accent3">
                  <a:lumMod val="50000"/>
                </a:schemeClr>
              </a:solidFill>
            </a:endParaRPr>
          </a:p>
        </p:txBody>
      </p:sp>
    </p:spTree>
    <p:extLst>
      <p:ext uri="{BB962C8B-B14F-4D97-AF65-F5344CB8AC3E}">
        <p14:creationId xmlns:p14="http://schemas.microsoft.com/office/powerpoint/2010/main" val="1999920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176269" y="154236"/>
            <a:ext cx="5873597" cy="6529139"/>
          </a:xfrm>
          <a:ln>
            <a:solidFill>
              <a:schemeClr val="bg1"/>
            </a:solidFill>
          </a:ln>
        </p:spPr>
      </p:pic>
      <p:pic>
        <p:nvPicPr>
          <p:cNvPr id="5" name="Объект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0338" y="154236"/>
            <a:ext cx="5691086" cy="6529139"/>
          </a:xfrm>
          <a:prstGeom prst="rect">
            <a:avLst/>
          </a:prstGeom>
          <a:ln>
            <a:solidFill>
              <a:schemeClr val="bg1"/>
            </a:solidFill>
          </a:ln>
        </p:spPr>
      </p:pic>
    </p:spTree>
    <p:extLst>
      <p:ext uri="{BB962C8B-B14F-4D97-AF65-F5344CB8AC3E}">
        <p14:creationId xmlns:p14="http://schemas.microsoft.com/office/powerpoint/2010/main" val="3893704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6043" y="0"/>
            <a:ext cx="11795393" cy="1325563"/>
          </a:xfrm>
        </p:spPr>
        <p:txBody>
          <a:bodyPr>
            <a:noAutofit/>
          </a:bodyPr>
          <a:lstStyle/>
          <a:p>
            <a:pPr algn="ctr"/>
            <a:r>
              <a:rPr lang="ru-RU" b="1" dirty="0" smtClean="0">
                <a:solidFill>
                  <a:srgbClr val="FF0000"/>
                </a:solidFill>
                <a:latin typeface="Arial Black" panose="020B0A04020102020204" pitchFamily="34" charset="0"/>
                <a:cs typeface="Arial" panose="020B0604020202020204" pitchFamily="34" charset="0"/>
              </a:rPr>
              <a:t>Влияние пива на женский организм</a:t>
            </a:r>
            <a:endParaRPr lang="ru-RU" b="1" dirty="0">
              <a:solidFill>
                <a:srgbClr val="FF0000"/>
              </a:solidFill>
              <a:latin typeface="Arial Black" panose="020B0A04020102020204" pitchFamily="34" charset="0"/>
              <a:cs typeface="Arial" panose="020B0604020202020204" pitchFamily="34" charset="0"/>
            </a:endParaRP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6043" y="1325563"/>
            <a:ext cx="4557070" cy="5095636"/>
          </a:xfrm>
        </p:spPr>
      </p:pic>
      <p:sp>
        <p:nvSpPr>
          <p:cNvPr id="5" name="Прямоугольник 4"/>
          <p:cNvSpPr/>
          <p:nvPr/>
        </p:nvSpPr>
        <p:spPr>
          <a:xfrm>
            <a:off x="5014127" y="1194934"/>
            <a:ext cx="7027309" cy="5539978"/>
          </a:xfrm>
          <a:prstGeom prst="rect">
            <a:avLst/>
          </a:prstGeom>
        </p:spPr>
        <p:txBody>
          <a:bodyPr wrap="square">
            <a:spAutoFit/>
          </a:bodyPr>
          <a:lstStyle/>
          <a:p>
            <a:r>
              <a:rPr lang="ru-RU" sz="2400" b="1" dirty="0" smtClean="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Фитоэстрогены оказывают негативное влияние  на женский организм :</a:t>
            </a:r>
          </a:p>
          <a:p>
            <a:pPr marL="285750" indent="-285750">
              <a:buFont typeface="Wingdings" panose="05000000000000000000" pitchFamily="2" charset="2"/>
              <a:buChar char="Ø"/>
            </a:pPr>
            <a:r>
              <a:rPr lang="ru-RU" sz="2400" b="1" dirty="0" smtClean="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появляются усики, огрубевает голос</a:t>
            </a:r>
          </a:p>
          <a:p>
            <a:pPr marL="285750" indent="-285750">
              <a:buFont typeface="Wingdings" panose="05000000000000000000" pitchFamily="2" charset="2"/>
              <a:buChar char="Ø"/>
            </a:pPr>
            <a:r>
              <a:rPr lang="ru-RU" sz="2400" b="1" dirty="0"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нарушается менструальная функция</a:t>
            </a:r>
          </a:p>
          <a:p>
            <a:pPr marL="285750" indent="-285750">
              <a:buFont typeface="Wingdings" panose="05000000000000000000" pitchFamily="2" charset="2"/>
              <a:buChar char="Ø"/>
            </a:pPr>
            <a:r>
              <a:rPr lang="ru-RU" sz="2400" b="1" dirty="0">
                <a:solidFill>
                  <a:schemeClr val="accent3">
                    <a:lumMod val="50000"/>
                  </a:schemeClr>
                </a:solidFill>
                <a:latin typeface="Arial" panose="020B0604020202020204" pitchFamily="34" charset="0"/>
                <a:cs typeface="Arial" panose="020B0604020202020204" pitchFamily="34" charset="0"/>
              </a:rPr>
              <a:t>в</a:t>
            </a:r>
            <a:r>
              <a:rPr lang="ru-RU" sz="2400" b="1" dirty="0" smtClean="0">
                <a:solidFill>
                  <a:schemeClr val="accent3">
                    <a:lumMod val="50000"/>
                  </a:schemeClr>
                </a:solidFill>
                <a:latin typeface="Arial" panose="020B0604020202020204" pitchFamily="34" charset="0"/>
                <a:cs typeface="Arial" panose="020B0604020202020204" pitchFamily="34" charset="0"/>
              </a:rPr>
              <a:t>озрастает риск бесплодия и риск развития рака груди</a:t>
            </a:r>
          </a:p>
          <a:p>
            <a:pPr marL="285750" indent="-285750">
              <a:buFont typeface="Wingdings" panose="05000000000000000000" pitchFamily="2" charset="2"/>
              <a:buChar char="Ø"/>
            </a:pPr>
            <a:r>
              <a:rPr lang="ru-RU" sz="2400" b="1" dirty="0">
                <a:solidFill>
                  <a:schemeClr val="accent3">
                    <a:lumMod val="50000"/>
                  </a:schemeClr>
                </a:solidFill>
                <a:latin typeface="Arial" panose="020B0604020202020204" pitchFamily="34" charset="0"/>
                <a:cs typeface="Arial" panose="020B0604020202020204" pitchFamily="34" charset="0"/>
              </a:rPr>
              <a:t>в</a:t>
            </a:r>
            <a:r>
              <a:rPr lang="ru-RU" sz="2400" b="1" dirty="0" smtClean="0">
                <a:solidFill>
                  <a:schemeClr val="accent3">
                    <a:lumMod val="50000"/>
                  </a:schemeClr>
                </a:solidFill>
                <a:latin typeface="Arial" panose="020B0604020202020204" pitchFamily="34" charset="0"/>
                <a:cs typeface="Arial" panose="020B0604020202020204" pitchFamily="34" charset="0"/>
              </a:rPr>
              <a:t>озникают мутации в женских половых клетках-это риск рождения больного ребенка</a:t>
            </a:r>
          </a:p>
          <a:p>
            <a:pPr marL="285750" indent="-285750">
              <a:buFont typeface="Wingdings" panose="05000000000000000000" pitchFamily="2" charset="2"/>
              <a:buChar char="Ø"/>
            </a:pPr>
            <a:r>
              <a:rPr lang="ru-RU" sz="2400" b="1" dirty="0" smtClean="0">
                <a:solidFill>
                  <a:schemeClr val="accent3">
                    <a:lumMod val="50000"/>
                  </a:schemeClr>
                </a:solidFill>
                <a:latin typeface="Arial" panose="020B0604020202020204" pitchFamily="34" charset="0"/>
                <a:cs typeface="Arial" panose="020B0604020202020204" pitchFamily="34" charset="0"/>
              </a:rPr>
              <a:t>женщина</a:t>
            </a:r>
            <a:r>
              <a:rPr lang="ru-RU" sz="2400" b="1" dirty="0">
                <a:solidFill>
                  <a:schemeClr val="accent3">
                    <a:lumMod val="50000"/>
                  </a:schemeClr>
                </a:solidFill>
                <a:latin typeface="Arial" panose="020B0604020202020204" pitchFamily="34" charset="0"/>
                <a:cs typeface="Arial" panose="020B0604020202020204" pitchFamily="34" charset="0"/>
              </a:rPr>
              <a:t>, кормящая грудью и пьющая пиво, подвергает опасности своего ребенка, у которого могут возникнуть эпилептические судороги, а со временем и эпилепсия.</a:t>
            </a:r>
          </a:p>
          <a:p>
            <a:endParaRPr lang="ru-RU" dirty="0"/>
          </a:p>
        </p:txBody>
      </p:sp>
    </p:spTree>
    <p:extLst>
      <p:ext uri="{BB962C8B-B14F-4D97-AF65-F5344CB8AC3E}">
        <p14:creationId xmlns:p14="http://schemas.microsoft.com/office/powerpoint/2010/main" val="1785674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Научно о вреде пива. Общее дело">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720090" y="137160"/>
            <a:ext cx="10389870" cy="6611303"/>
          </a:xfrm>
        </p:spPr>
      </p:pic>
    </p:spTree>
    <p:extLst>
      <p:ext uri="{BB962C8B-B14F-4D97-AF65-F5344CB8AC3E}">
        <p14:creationId xmlns:p14="http://schemas.microsoft.com/office/powerpoint/2010/main" val="13125434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34848">
                <p:cTn id="7"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1250" y="0"/>
            <a:ext cx="10515600" cy="1325563"/>
          </a:xfrm>
        </p:spPr>
        <p:txBody>
          <a:bodyPr>
            <a:normAutofit/>
          </a:bodyPr>
          <a:lstStyle/>
          <a:p>
            <a:pPr algn="ctr"/>
            <a:r>
              <a:rPr lang="ru-RU" sz="6000" b="1" dirty="0" smtClean="0">
                <a:solidFill>
                  <a:schemeClr val="accent4">
                    <a:lumMod val="50000"/>
                  </a:schemeClr>
                </a:solidFill>
                <a:latin typeface="Arial" panose="020B0604020202020204" pitchFamily="34" charset="0"/>
                <a:cs typeface="Arial" panose="020B0604020202020204" pitchFamily="34" charset="0"/>
              </a:rPr>
              <a:t>БЕЗАЛКОГОЛЬНОЕ ПИВО</a:t>
            </a:r>
            <a:endParaRPr lang="ru-RU" sz="6000" b="1" dirty="0">
              <a:solidFill>
                <a:schemeClr val="accent4">
                  <a:lumMod val="50000"/>
                </a:schemeClr>
              </a:solidFill>
              <a:latin typeface="Arial" panose="020B0604020202020204" pitchFamily="34" charset="0"/>
              <a:cs typeface="Arial" panose="020B0604020202020204" pitchFamily="34" charset="0"/>
            </a:endParaRPr>
          </a:p>
        </p:txBody>
      </p:sp>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456" y="1123721"/>
            <a:ext cx="4984236" cy="5582052"/>
          </a:xfrm>
        </p:spPr>
      </p:pic>
      <p:sp>
        <p:nvSpPr>
          <p:cNvPr id="8" name="Прямоугольник 7"/>
          <p:cNvSpPr/>
          <p:nvPr/>
        </p:nvSpPr>
        <p:spPr>
          <a:xfrm>
            <a:off x="5319239" y="1421757"/>
            <a:ext cx="6608156" cy="4985980"/>
          </a:xfrm>
          <a:prstGeom prst="rect">
            <a:avLst/>
          </a:prstGeom>
        </p:spPr>
        <p:txBody>
          <a:bodyPr wrap="square">
            <a:spAutoFit/>
          </a:bodyPr>
          <a:lstStyle/>
          <a:p>
            <a:r>
              <a:rPr lang="ru-RU" sz="2000" b="1" dirty="0">
                <a:solidFill>
                  <a:schemeClr val="accent4">
                    <a:lumMod val="50000"/>
                  </a:schemeClr>
                </a:solidFill>
                <a:latin typeface="Arial" panose="020B0604020202020204" pitchFamily="34" charset="0"/>
                <a:ea typeface="Calibri" panose="020F0502020204030204" pitchFamily="34" charset="0"/>
                <a:cs typeface="Arial" panose="020B0604020202020204" pitchFamily="34" charset="0"/>
              </a:rPr>
              <a:t>По технологии приготовления безалкогольное пиво практически ничем не отличается от обычного. Исключение составляет использование специфических дрожжей и подавление процесса брожения. Алкоголь из такого напитка удаляется при помощи обратного осмоса или вакуумной дистилляции одним из двух способов: термическим или мембранным. </a:t>
            </a:r>
            <a:r>
              <a:rPr lang="ru-RU" sz="2000" b="1" dirty="0" smtClean="0">
                <a:solidFill>
                  <a:schemeClr val="accent4">
                    <a:lumMod val="50000"/>
                  </a:schemeClr>
                </a:solidFill>
                <a:latin typeface="Arial" panose="020B0604020202020204" pitchFamily="34" charset="0"/>
                <a:cs typeface="Arial" panose="020B0604020202020204" pitchFamily="34" charset="0"/>
              </a:rPr>
              <a:t>Дело </a:t>
            </a:r>
            <a:r>
              <a:rPr lang="ru-RU" sz="2000" b="1" dirty="0">
                <a:solidFill>
                  <a:schemeClr val="accent4">
                    <a:lumMod val="50000"/>
                  </a:schemeClr>
                </a:solidFill>
                <a:latin typeface="Arial" panose="020B0604020202020204" pitchFamily="34" charset="0"/>
                <a:cs typeface="Arial" panose="020B0604020202020204" pitchFamily="34" charset="0"/>
              </a:rPr>
              <a:t>в том, что технология приготовления безалкогольного пива не позволяет полностью избавиться от содержания </a:t>
            </a:r>
            <a:r>
              <a:rPr lang="ru-RU" sz="2000" b="1" dirty="0" smtClean="0">
                <a:solidFill>
                  <a:schemeClr val="accent4">
                    <a:lumMod val="50000"/>
                  </a:schemeClr>
                </a:solidFill>
                <a:latin typeface="Arial" panose="020B0604020202020204" pitchFamily="34" charset="0"/>
                <a:cs typeface="Arial" panose="020B0604020202020204" pitchFamily="34" charset="0"/>
              </a:rPr>
              <a:t>спирта и доза спирта в нем составляет </a:t>
            </a:r>
            <a:r>
              <a:rPr lang="ru-RU" sz="2000" b="1" dirty="0">
                <a:solidFill>
                  <a:schemeClr val="accent4">
                    <a:lumMod val="50000"/>
                  </a:schemeClr>
                </a:solidFill>
                <a:latin typeface="Arial" panose="020B0604020202020204" pitchFamily="34" charset="0"/>
                <a:cs typeface="Arial" panose="020B0604020202020204" pitchFamily="34" charset="0"/>
              </a:rPr>
              <a:t>от 0,2 до 1,0%. Безалкогольное пиво, так же, как и обычное, </a:t>
            </a:r>
            <a:r>
              <a:rPr lang="ru-RU" sz="2000" b="1" dirty="0" smtClean="0">
                <a:solidFill>
                  <a:schemeClr val="accent4">
                    <a:lumMod val="50000"/>
                  </a:schemeClr>
                </a:solidFill>
                <a:latin typeface="Arial" panose="020B0604020202020204" pitchFamily="34" charset="0"/>
                <a:cs typeface="Arial" panose="020B0604020202020204" pitchFamily="34" charset="0"/>
              </a:rPr>
              <a:t> </a:t>
            </a:r>
            <a:r>
              <a:rPr lang="ru-RU" sz="2000" b="1" dirty="0">
                <a:solidFill>
                  <a:schemeClr val="accent4">
                    <a:lumMod val="50000"/>
                  </a:schemeClr>
                </a:solidFill>
                <a:latin typeface="Arial" panose="020B0604020202020204" pitchFamily="34" charset="0"/>
                <a:cs typeface="Arial" panose="020B0604020202020204" pitchFamily="34" charset="0"/>
              </a:rPr>
              <a:t>негативно </a:t>
            </a:r>
            <a:r>
              <a:rPr lang="ru-RU" sz="2000" b="1" dirty="0" smtClean="0">
                <a:solidFill>
                  <a:schemeClr val="accent4">
                    <a:lumMod val="50000"/>
                  </a:schemeClr>
                </a:solidFill>
                <a:latin typeface="Arial" panose="020B0604020202020204" pitchFamily="34" charset="0"/>
                <a:cs typeface="Arial" panose="020B0604020202020204" pitchFamily="34" charset="0"/>
              </a:rPr>
              <a:t>сказывается </a:t>
            </a:r>
            <a:r>
              <a:rPr lang="ru-RU" sz="2000" b="1" dirty="0">
                <a:solidFill>
                  <a:schemeClr val="accent4">
                    <a:lumMod val="50000"/>
                  </a:schemeClr>
                </a:solidFill>
                <a:latin typeface="Arial" panose="020B0604020202020204" pitchFamily="34" charset="0"/>
                <a:cs typeface="Arial" panose="020B0604020202020204" pitchFamily="34" charset="0"/>
              </a:rPr>
              <a:t>на работе внутренних органов и </a:t>
            </a:r>
            <a:r>
              <a:rPr lang="ru-RU" sz="2000" b="1" dirty="0" smtClean="0">
                <a:solidFill>
                  <a:schemeClr val="accent4">
                    <a:lumMod val="50000"/>
                  </a:schemeClr>
                </a:solidFill>
                <a:latin typeface="Arial" panose="020B0604020202020204" pitchFamily="34" charset="0"/>
                <a:cs typeface="Arial" panose="020B0604020202020204" pitchFamily="34" charset="0"/>
              </a:rPr>
              <a:t>функции </a:t>
            </a:r>
            <a:r>
              <a:rPr lang="ru-RU" sz="2000" b="1" dirty="0">
                <a:solidFill>
                  <a:schemeClr val="accent4">
                    <a:lumMod val="50000"/>
                  </a:schemeClr>
                </a:solidFill>
                <a:latin typeface="Arial" panose="020B0604020202020204" pitchFamily="34" charset="0"/>
                <a:cs typeface="Arial" panose="020B0604020202020204" pitchFamily="34" charset="0"/>
              </a:rPr>
              <a:t>эндокринной системы. </a:t>
            </a:r>
            <a:r>
              <a:rPr lang="ru-RU" sz="2000" dirty="0">
                <a:latin typeface="Arial" panose="020B0604020202020204" pitchFamily="34" charset="0"/>
                <a:cs typeface="Arial" panose="020B0604020202020204" pitchFamily="34" charset="0"/>
              </a:rPr>
              <a:t/>
            </a:r>
            <a:br>
              <a:rPr lang="ru-RU" sz="2000" dirty="0">
                <a:latin typeface="Arial" panose="020B0604020202020204" pitchFamily="34" charset="0"/>
                <a:cs typeface="Arial" panose="020B0604020202020204" pitchFamily="34" charset="0"/>
              </a:rPr>
            </a:b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1656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83235" y="-59882"/>
            <a:ext cx="10515600" cy="1325563"/>
          </a:xfrm>
        </p:spPr>
        <p:txBody>
          <a:bodyPr>
            <a:normAutofit/>
          </a:bodyPr>
          <a:lstStyle/>
          <a:p>
            <a:pPr algn="ctr"/>
            <a:r>
              <a:rPr lang="ru-RU" sz="6600" b="1" dirty="0" smtClean="0">
                <a:solidFill>
                  <a:schemeClr val="accent4">
                    <a:lumMod val="50000"/>
                  </a:schemeClr>
                </a:solidFill>
                <a:latin typeface="Arial" panose="020B0604020202020204" pitchFamily="34" charset="0"/>
                <a:cs typeface="Arial" panose="020B0604020202020204" pitchFamily="34" charset="0"/>
              </a:rPr>
              <a:t>Энергетические напитки</a:t>
            </a:r>
            <a:endParaRPr lang="ru-RU" sz="6600" b="1" dirty="0">
              <a:solidFill>
                <a:schemeClr val="accent4">
                  <a:lumMod val="50000"/>
                </a:schemeClr>
              </a:solidFill>
              <a:latin typeface="Arial" panose="020B0604020202020204" pitchFamily="34" charset="0"/>
              <a:cs typeface="Arial" panose="020B0604020202020204" pitchFamily="34" charset="0"/>
            </a:endParaRPr>
          </a:p>
        </p:txBody>
      </p:sp>
      <p:pic>
        <p:nvPicPr>
          <p:cNvPr id="6" name="Объект 5"/>
          <p:cNvPicPr>
            <a:picLocks noGrp="1" noChangeAspect="1"/>
          </p:cNvPicPr>
          <p:nvPr>
            <p:ph idx="1"/>
          </p:nvPr>
        </p:nvPicPr>
        <p:blipFill rotWithShape="1">
          <a:blip r:embed="rId2">
            <a:extLst>
              <a:ext uri="{28A0092B-C50C-407E-A947-70E740481C1C}">
                <a14:useLocalDpi xmlns:a14="http://schemas.microsoft.com/office/drawing/2010/main" val="0"/>
              </a:ext>
            </a:extLst>
          </a:blip>
          <a:srcRect l="-867" t="-9925" r="867" b="9925"/>
          <a:stretch/>
        </p:blipFill>
        <p:spPr>
          <a:xfrm>
            <a:off x="88136" y="602900"/>
            <a:ext cx="4373332" cy="6075319"/>
          </a:xfrm>
        </p:spPr>
      </p:pic>
      <p:sp>
        <p:nvSpPr>
          <p:cNvPr id="7" name="Прямоугольник 6"/>
          <p:cNvSpPr/>
          <p:nvPr/>
        </p:nvSpPr>
        <p:spPr>
          <a:xfrm>
            <a:off x="4551903" y="1164790"/>
            <a:ext cx="7506119" cy="5755422"/>
          </a:xfrm>
          <a:prstGeom prst="rect">
            <a:avLst/>
          </a:prstGeom>
        </p:spPr>
        <p:txBody>
          <a:bodyPr wrap="square">
            <a:spAutoFit/>
          </a:bodyPr>
          <a:lstStyle/>
          <a:p>
            <a:r>
              <a:rPr lang="ru-RU" b="1" dirty="0"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Энергетические напитки </a:t>
            </a:r>
            <a:r>
              <a:rPr lang="ru-RU"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стимулируют организм, вызывая чувство бодрости. Человек ощущает прилив сил, хочется больше двигаться, резко поднимается </a:t>
            </a:r>
            <a:r>
              <a:rPr lang="ru-RU" b="1" dirty="0"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настроение.</a:t>
            </a:r>
          </a:p>
          <a:p>
            <a:r>
              <a:rPr lang="ru-RU" sz="1600" b="1" dirty="0"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 Состав:</a:t>
            </a:r>
          </a:p>
          <a:p>
            <a:pPr marL="285750" indent="-285750">
              <a:buFont typeface="Wingdings" panose="05000000000000000000" pitchFamily="2" charset="2"/>
              <a:buChar char="ü"/>
            </a:pPr>
            <a:r>
              <a:rPr lang="ru-RU" sz="1400" b="1" dirty="0">
                <a:solidFill>
                  <a:schemeClr val="accent3">
                    <a:lumMod val="50000"/>
                  </a:schemeClr>
                </a:solidFill>
                <a:latin typeface="Arial" panose="020B0604020202020204" pitchFamily="34" charset="0"/>
                <a:cs typeface="Arial" panose="020B0604020202020204" pitchFamily="34" charset="0"/>
              </a:rPr>
              <a:t>У</a:t>
            </a:r>
            <a:r>
              <a:rPr lang="ru-RU" sz="1400" b="1" dirty="0" smtClean="0">
                <a:solidFill>
                  <a:schemeClr val="accent3">
                    <a:lumMod val="50000"/>
                  </a:schemeClr>
                </a:solidFill>
                <a:latin typeface="Arial" panose="020B0604020202020204" pitchFamily="34" charset="0"/>
                <a:cs typeface="Arial" panose="020B0604020202020204" pitchFamily="34" charset="0"/>
              </a:rPr>
              <a:t>глеводы </a:t>
            </a:r>
            <a:r>
              <a:rPr lang="ru-RU" sz="1400" b="1" dirty="0">
                <a:solidFill>
                  <a:schemeClr val="accent3">
                    <a:lumMod val="50000"/>
                  </a:schemeClr>
                </a:solidFill>
                <a:latin typeface="Arial" panose="020B0604020202020204" pitchFamily="34" charset="0"/>
                <a:cs typeface="Arial" panose="020B0604020202020204" pitchFamily="34" charset="0"/>
              </a:rPr>
              <a:t>в виде глюкозы, декстрина, сахарозы и </a:t>
            </a:r>
            <a:r>
              <a:rPr lang="ru-RU" sz="1400" b="1" dirty="0" smtClean="0">
                <a:solidFill>
                  <a:schemeClr val="accent3">
                    <a:lumMod val="50000"/>
                  </a:schemeClr>
                </a:solidFill>
                <a:latin typeface="Arial" panose="020B0604020202020204" pitchFamily="34" charset="0"/>
                <a:cs typeface="Arial" panose="020B0604020202020204" pitchFamily="34" charset="0"/>
              </a:rPr>
              <a:t>рибозы быстро всасываются </a:t>
            </a:r>
            <a:r>
              <a:rPr lang="ru-RU" sz="1400" b="1" dirty="0">
                <a:solidFill>
                  <a:schemeClr val="accent3">
                    <a:lumMod val="50000"/>
                  </a:schemeClr>
                </a:solidFill>
                <a:latin typeface="Arial" panose="020B0604020202020204" pitchFamily="34" charset="0"/>
                <a:cs typeface="Arial" panose="020B0604020202020204" pitchFamily="34" charset="0"/>
              </a:rPr>
              <a:t>в кровь, </a:t>
            </a:r>
            <a:r>
              <a:rPr lang="ru-RU" sz="1400" b="1" dirty="0" smtClean="0">
                <a:solidFill>
                  <a:schemeClr val="accent3">
                    <a:lumMod val="50000"/>
                  </a:schemeClr>
                </a:solidFill>
                <a:latin typeface="Arial" panose="020B0604020202020204" pitchFamily="34" charset="0"/>
                <a:cs typeface="Arial" panose="020B0604020202020204" pitchFamily="34" charset="0"/>
              </a:rPr>
              <a:t>включаются </a:t>
            </a:r>
            <a:r>
              <a:rPr lang="ru-RU" sz="1400" b="1" dirty="0">
                <a:solidFill>
                  <a:schemeClr val="accent3">
                    <a:lumMod val="50000"/>
                  </a:schemeClr>
                </a:solidFill>
                <a:latin typeface="Arial" panose="020B0604020202020204" pitchFamily="34" charset="0"/>
                <a:cs typeface="Arial" panose="020B0604020202020204" pitchFamily="34" charset="0"/>
              </a:rPr>
              <a:t>в окислительные процессы и </a:t>
            </a:r>
            <a:r>
              <a:rPr lang="ru-RU" sz="1400" b="1" dirty="0" smtClean="0">
                <a:solidFill>
                  <a:schemeClr val="accent3">
                    <a:lumMod val="50000"/>
                  </a:schemeClr>
                </a:solidFill>
                <a:latin typeface="Arial" panose="020B0604020202020204" pitchFamily="34" charset="0"/>
                <a:cs typeface="Arial" panose="020B0604020202020204" pitchFamily="34" charset="0"/>
              </a:rPr>
              <a:t>доставляют энергию </a:t>
            </a:r>
            <a:r>
              <a:rPr lang="ru-RU" sz="1400" b="1" dirty="0">
                <a:solidFill>
                  <a:schemeClr val="accent3">
                    <a:lumMod val="50000"/>
                  </a:schemeClr>
                </a:solidFill>
                <a:latin typeface="Arial" panose="020B0604020202020204" pitchFamily="34" charset="0"/>
                <a:cs typeface="Arial" panose="020B0604020202020204" pitchFamily="34" charset="0"/>
              </a:rPr>
              <a:t>к мышцам, мозгу и другим жизненно важным органам.</a:t>
            </a:r>
            <a:endParaRPr lang="ru-RU" sz="1400" b="1" dirty="0" smtClean="0">
              <a:solidFill>
                <a:schemeClr val="accent3">
                  <a:lumMod val="50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ru-RU" sz="1400" b="1" dirty="0" smtClean="0">
                <a:solidFill>
                  <a:schemeClr val="accent3">
                    <a:lumMod val="50000"/>
                  </a:schemeClr>
                </a:solidFill>
                <a:latin typeface="Arial" panose="020B0604020202020204" pitchFamily="34" charset="0"/>
                <a:cs typeface="Arial" panose="020B0604020202020204" pitchFamily="34" charset="0"/>
              </a:rPr>
              <a:t>Кофеин 200мг (суточная доза)-тонизирующее средство</a:t>
            </a:r>
          </a:p>
          <a:p>
            <a:pPr marL="285750" indent="-285750">
              <a:buFont typeface="Wingdings" panose="05000000000000000000" pitchFamily="2" charset="2"/>
              <a:buChar char="ü"/>
            </a:pPr>
            <a:r>
              <a:rPr lang="ru-RU" sz="1400" b="1" dirty="0" smtClean="0">
                <a:solidFill>
                  <a:schemeClr val="accent3">
                    <a:lumMod val="50000"/>
                  </a:schemeClr>
                </a:solidFill>
                <a:latin typeface="Arial" panose="020B0604020202020204" pitchFamily="34" charset="0"/>
                <a:cs typeface="Arial" panose="020B0604020202020204" pitchFamily="34" charset="0"/>
              </a:rPr>
              <a:t>Таурин- аминокислота,</a:t>
            </a:r>
            <a:r>
              <a:rPr lang="ru-RU" sz="1400" b="1" dirty="0">
                <a:solidFill>
                  <a:schemeClr val="accent3">
                    <a:lumMod val="50000"/>
                  </a:schemeClr>
                </a:solidFill>
                <a:latin typeface="Arial" panose="020B0604020202020204" pitchFamily="34" charset="0"/>
                <a:cs typeface="Arial" panose="020B0604020202020204" pitchFamily="34" charset="0"/>
              </a:rPr>
              <a:t> Одна банка в среднем содержит от 400 до 1000 мг таурина. Это аминокислота, </a:t>
            </a:r>
            <a:r>
              <a:rPr lang="ru-RU" sz="1400" b="1" dirty="0" smtClean="0">
                <a:solidFill>
                  <a:schemeClr val="accent3">
                    <a:lumMod val="50000"/>
                  </a:schemeClr>
                </a:solidFill>
                <a:latin typeface="Arial" panose="020B0604020202020204" pitchFamily="34" charset="0"/>
                <a:cs typeface="Arial" panose="020B0604020202020204" pitchFamily="34" charset="0"/>
              </a:rPr>
              <a:t>накапливается </a:t>
            </a:r>
            <a:r>
              <a:rPr lang="ru-RU" sz="1400" b="1" dirty="0">
                <a:solidFill>
                  <a:schemeClr val="accent3">
                    <a:lumMod val="50000"/>
                  </a:schemeClr>
                </a:solidFill>
                <a:latin typeface="Arial" panose="020B0604020202020204" pitchFamily="34" charset="0"/>
                <a:cs typeface="Arial" panose="020B0604020202020204" pitchFamily="34" charset="0"/>
              </a:rPr>
              <a:t>в мышечных </a:t>
            </a:r>
            <a:r>
              <a:rPr lang="ru-RU" sz="1400" b="1" dirty="0" smtClean="0">
                <a:solidFill>
                  <a:schemeClr val="accent3">
                    <a:lumMod val="50000"/>
                  </a:schemeClr>
                </a:solidFill>
                <a:latin typeface="Arial" panose="020B0604020202020204" pitchFamily="34" charset="0"/>
                <a:cs typeface="Arial" panose="020B0604020202020204" pitchFamily="34" charset="0"/>
              </a:rPr>
              <a:t>тканях</a:t>
            </a:r>
            <a:r>
              <a:rPr lang="ru-RU" sz="1400" b="1" dirty="0">
                <a:solidFill>
                  <a:schemeClr val="accent3">
                    <a:lumMod val="50000"/>
                  </a:schemeClr>
                </a:solidFill>
                <a:latin typeface="Arial" panose="020B0604020202020204" pitchFamily="34" charset="0"/>
                <a:cs typeface="Arial" panose="020B0604020202020204" pitchFamily="34" charset="0"/>
              </a:rPr>
              <a:t> </a:t>
            </a:r>
            <a:r>
              <a:rPr lang="ru-RU" sz="1400" b="1" dirty="0" smtClean="0">
                <a:solidFill>
                  <a:schemeClr val="accent3">
                    <a:lumMod val="50000"/>
                  </a:schemeClr>
                </a:solidFill>
                <a:latin typeface="Arial" panose="020B0604020202020204" pitchFamily="34" charset="0"/>
                <a:cs typeface="Arial" panose="020B0604020202020204" pitchFamily="34" charset="0"/>
              </a:rPr>
              <a:t>и улучшает </a:t>
            </a:r>
            <a:r>
              <a:rPr lang="ru-RU" sz="1400" b="1" dirty="0">
                <a:solidFill>
                  <a:schemeClr val="accent3">
                    <a:lumMod val="50000"/>
                  </a:schemeClr>
                </a:solidFill>
                <a:latin typeface="Arial" panose="020B0604020202020204" pitchFamily="34" charset="0"/>
                <a:cs typeface="Arial" panose="020B0604020202020204" pitchFamily="34" charset="0"/>
              </a:rPr>
              <a:t>работу сердечной мышцы. </a:t>
            </a:r>
            <a:endParaRPr lang="ru-RU" sz="1400" b="1" dirty="0" smtClean="0">
              <a:solidFill>
                <a:schemeClr val="accent3">
                  <a:lumMod val="50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1400" b="1" dirty="0" smtClean="0">
                <a:solidFill>
                  <a:schemeClr val="accent3">
                    <a:lumMod val="50000"/>
                  </a:schemeClr>
                </a:solidFill>
                <a:latin typeface="Arial" panose="020B0604020202020204" pitchFamily="34" charset="0"/>
                <a:cs typeface="Arial" panose="020B0604020202020204" pitchFamily="34" charset="0"/>
              </a:rPr>
              <a:t>L</a:t>
            </a:r>
            <a:r>
              <a:rPr lang="ru-RU" sz="1400" b="1" dirty="0" smtClean="0">
                <a:solidFill>
                  <a:schemeClr val="accent3">
                    <a:lumMod val="50000"/>
                  </a:schemeClr>
                </a:solidFill>
                <a:latin typeface="Arial" panose="020B0604020202020204" pitchFamily="34" charset="0"/>
                <a:cs typeface="Arial" panose="020B0604020202020204" pitchFamily="34" charset="0"/>
              </a:rPr>
              <a:t>-карнитин- </a:t>
            </a:r>
            <a:r>
              <a:rPr lang="ru-RU" sz="1400" b="1" dirty="0">
                <a:solidFill>
                  <a:schemeClr val="accent3">
                    <a:lumMod val="50000"/>
                  </a:schemeClr>
                </a:solidFill>
                <a:latin typeface="Arial" panose="020B0604020202020204" pitchFamily="34" charset="0"/>
                <a:cs typeface="Arial" panose="020B0604020202020204" pitchFamily="34" charset="0"/>
              </a:rPr>
              <a:t>аминокислота, усиливает обмен веществ и снижает утомляемость мышц </a:t>
            </a:r>
          </a:p>
          <a:p>
            <a:pPr marL="285750" indent="-285750">
              <a:buFont typeface="Wingdings" panose="05000000000000000000" pitchFamily="2" charset="2"/>
              <a:buChar char="ü"/>
            </a:pPr>
            <a:r>
              <a:rPr lang="ru-RU" sz="1400" b="1" dirty="0" smtClean="0">
                <a:solidFill>
                  <a:schemeClr val="accent3">
                    <a:lumMod val="50000"/>
                  </a:schemeClr>
                </a:solidFill>
                <a:latin typeface="Arial" panose="020B0604020202020204" pitchFamily="34" charset="0"/>
                <a:cs typeface="Arial" panose="020B0604020202020204" pitchFamily="34" charset="0"/>
              </a:rPr>
              <a:t>Гуарана- содержит </a:t>
            </a:r>
            <a:r>
              <a:rPr lang="ru-RU" sz="1400" b="1" dirty="0">
                <a:solidFill>
                  <a:schemeClr val="accent3">
                    <a:lumMod val="50000"/>
                  </a:schemeClr>
                </a:solidFill>
                <a:latin typeface="Arial" panose="020B0604020202020204" pitchFamily="34" charset="0"/>
                <a:cs typeface="Arial" panose="020B0604020202020204" pitchFamily="34" charset="0"/>
              </a:rPr>
              <a:t>вещество гуаранин - сильный психостимулятор, обладает сильным бодрящим действием. </a:t>
            </a:r>
            <a:endParaRPr lang="ru-RU" sz="1400" b="1" dirty="0" smtClean="0">
              <a:solidFill>
                <a:schemeClr val="accent3">
                  <a:lumMod val="50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ru-RU" sz="1400" b="1" dirty="0" smtClean="0">
                <a:solidFill>
                  <a:schemeClr val="accent3">
                    <a:lumMod val="50000"/>
                  </a:schemeClr>
                </a:solidFill>
                <a:latin typeface="Arial" panose="020B0604020202020204" pitchFamily="34" charset="0"/>
                <a:cs typeface="Arial" panose="020B0604020202020204" pitchFamily="34" charset="0"/>
              </a:rPr>
              <a:t>Женьшень-природный стимулятор</a:t>
            </a:r>
          </a:p>
          <a:p>
            <a:pPr marL="285750" indent="-285750">
              <a:buFont typeface="Wingdings" panose="05000000000000000000" pitchFamily="2" charset="2"/>
              <a:buChar char="ü"/>
            </a:pPr>
            <a:r>
              <a:rPr lang="ru-RU" sz="1400" b="1" dirty="0" smtClean="0">
                <a:solidFill>
                  <a:schemeClr val="accent3">
                    <a:lumMod val="50000"/>
                  </a:schemeClr>
                </a:solidFill>
                <a:latin typeface="Arial" panose="020B0604020202020204" pitchFamily="34" charset="0"/>
                <a:cs typeface="Arial" panose="020B0604020202020204" pitchFamily="34" charset="0"/>
              </a:rPr>
              <a:t>Витамины группы В. </a:t>
            </a:r>
            <a:r>
              <a:rPr lang="ru-RU" sz="1400" b="1" dirty="0">
                <a:solidFill>
                  <a:schemeClr val="accent3">
                    <a:lumMod val="50000"/>
                  </a:schemeClr>
                </a:solidFill>
                <a:latin typeface="Arial" panose="020B0604020202020204" pitchFamily="34" charset="0"/>
                <a:cs typeface="Arial" panose="020B0604020202020204" pitchFamily="34" charset="0"/>
              </a:rPr>
              <a:t>Необходимы для нормальной работы нервной системы и головного мозга в частности. Их недостаток организм может почувствовать, но повышение дозы не улучшит вашу </a:t>
            </a:r>
            <a:r>
              <a:rPr lang="ru-RU" sz="1400" b="1" dirty="0" smtClean="0">
                <a:solidFill>
                  <a:schemeClr val="accent3">
                    <a:lumMod val="50000"/>
                  </a:schemeClr>
                </a:solidFill>
                <a:latin typeface="Arial" panose="020B0604020202020204" pitchFamily="34" charset="0"/>
                <a:cs typeface="Arial" panose="020B0604020202020204" pitchFamily="34" charset="0"/>
              </a:rPr>
              <a:t>производительность или </a:t>
            </a:r>
            <a:r>
              <a:rPr lang="ru-RU" sz="1400" b="1" dirty="0">
                <a:solidFill>
                  <a:schemeClr val="accent3">
                    <a:lumMod val="50000"/>
                  </a:schemeClr>
                </a:solidFill>
                <a:latin typeface="Arial" panose="020B0604020202020204" pitchFamily="34" charset="0"/>
                <a:cs typeface="Arial" panose="020B0604020202020204" pitchFamily="34" charset="0"/>
              </a:rPr>
              <a:t>умственные </a:t>
            </a:r>
            <a:r>
              <a:rPr lang="ru-RU" sz="1400" b="1" dirty="0" smtClean="0">
                <a:solidFill>
                  <a:schemeClr val="accent3">
                    <a:lumMod val="50000"/>
                  </a:schemeClr>
                </a:solidFill>
                <a:latin typeface="Arial" panose="020B0604020202020204" pitchFamily="34" charset="0"/>
                <a:cs typeface="Arial" panose="020B0604020202020204" pitchFamily="34" charset="0"/>
              </a:rPr>
              <a:t>способности.</a:t>
            </a:r>
          </a:p>
          <a:p>
            <a:pPr marL="285750" indent="-285750">
              <a:buFont typeface="Wingdings" panose="05000000000000000000" pitchFamily="2" charset="2"/>
              <a:buChar char="ü"/>
            </a:pPr>
            <a:r>
              <a:rPr lang="ru-RU" sz="1400" b="1" dirty="0" smtClean="0">
                <a:solidFill>
                  <a:schemeClr val="accent3">
                    <a:lumMod val="50000"/>
                  </a:schemeClr>
                </a:solidFill>
                <a:latin typeface="Arial" panose="020B0604020202020204" pitchFamily="34" charset="0"/>
                <a:cs typeface="Arial" panose="020B0604020202020204" pitchFamily="34" charset="0"/>
              </a:rPr>
              <a:t>Мелатонин-содержится </a:t>
            </a:r>
            <a:r>
              <a:rPr lang="ru-RU" sz="1400" b="1" dirty="0">
                <a:solidFill>
                  <a:schemeClr val="accent3">
                    <a:lumMod val="50000"/>
                  </a:schemeClr>
                </a:solidFill>
                <a:latin typeface="Arial" panose="020B0604020202020204" pitchFamily="34" charset="0"/>
                <a:cs typeface="Arial" panose="020B0604020202020204" pitchFamily="34" charset="0"/>
              </a:rPr>
              <a:t>в организме и отвечает за суточный ритм человека.</a:t>
            </a:r>
          </a:p>
          <a:p>
            <a:pPr marL="285750" indent="-285750">
              <a:buFont typeface="Wingdings" panose="05000000000000000000" pitchFamily="2" charset="2"/>
              <a:buChar char="ü"/>
            </a:pPr>
            <a:r>
              <a:rPr lang="ru-RU" sz="1400" b="1" dirty="0" smtClean="0">
                <a:solidFill>
                  <a:schemeClr val="accent3">
                    <a:lumMod val="50000"/>
                  </a:schemeClr>
                </a:solidFill>
                <a:latin typeface="Arial" panose="020B0604020202020204" pitchFamily="34" charset="0"/>
                <a:cs typeface="Arial" panose="020B0604020202020204" pitchFamily="34" charset="0"/>
              </a:rPr>
              <a:t>Матеин-вещество</a:t>
            </a:r>
            <a:r>
              <a:rPr lang="ru-RU" sz="1400" b="1" dirty="0">
                <a:solidFill>
                  <a:schemeClr val="accent3">
                    <a:lumMod val="50000"/>
                  </a:schemeClr>
                </a:solidFill>
                <a:latin typeface="Arial" panose="020B0604020202020204" pitchFamily="34" charset="0"/>
                <a:cs typeface="Arial" panose="020B0604020202020204" pitchFamily="34" charset="0"/>
              </a:rPr>
              <a:t>, входящее в состав южноамериканского зеленого чая матэ. Экстракт </a:t>
            </a:r>
            <a:r>
              <a:rPr lang="ru-RU" sz="1400" b="1" dirty="0" smtClean="0">
                <a:solidFill>
                  <a:schemeClr val="accent3">
                    <a:lumMod val="50000"/>
                  </a:schemeClr>
                </a:solidFill>
                <a:latin typeface="Arial" panose="020B0604020202020204" pitchFamily="34" charset="0"/>
                <a:cs typeface="Arial" panose="020B0604020202020204" pitchFamily="34" charset="0"/>
              </a:rPr>
              <a:t>этого дерева помогает </a:t>
            </a:r>
            <a:r>
              <a:rPr lang="ru-RU" sz="1400" b="1" dirty="0">
                <a:solidFill>
                  <a:schemeClr val="accent3">
                    <a:lumMod val="50000"/>
                  </a:schemeClr>
                </a:solidFill>
                <a:latin typeface="Arial" panose="020B0604020202020204" pitchFamily="34" charset="0"/>
                <a:cs typeface="Arial" panose="020B0604020202020204" pitchFamily="34" charset="0"/>
              </a:rPr>
              <a:t>справиться с чувством голода и способствует снижению веса.</a:t>
            </a:r>
          </a:p>
          <a:p>
            <a:endParaRPr lang="ru-RU" dirty="0"/>
          </a:p>
        </p:txBody>
      </p:sp>
    </p:spTree>
    <p:extLst>
      <p:ext uri="{BB962C8B-B14F-4D97-AF65-F5344CB8AC3E}">
        <p14:creationId xmlns:p14="http://schemas.microsoft.com/office/powerpoint/2010/main" val="319288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591" y="2198454"/>
            <a:ext cx="11648893" cy="1770199"/>
          </a:xfrm>
        </p:spPr>
        <p:txBody>
          <a:bodyPr>
            <a:noAutofit/>
          </a:bodyPr>
          <a:lstStyle/>
          <a:p>
            <a:pPr algn="ctr"/>
            <a:r>
              <a:rPr lang="ru-RU" sz="6600" dirty="0" smtClean="0">
                <a:solidFill>
                  <a:schemeClr val="accent3">
                    <a:lumMod val="50000"/>
                  </a:schemeClr>
                </a:solidFill>
                <a:latin typeface="Arial Black" panose="020B0A04020102020204" pitchFamily="34" charset="0"/>
                <a:cs typeface="Aharoni" panose="02010803020104030203" pitchFamily="2" charset="-79"/>
              </a:rPr>
              <a:t>Пиво и энерготоники. Вред употребления.</a:t>
            </a:r>
            <a:endParaRPr lang="ru-RU" sz="6600" dirty="0">
              <a:solidFill>
                <a:schemeClr val="accent3">
                  <a:lumMod val="50000"/>
                </a:schemeClr>
              </a:solidFill>
              <a:latin typeface="Arial Black" panose="020B0A04020102020204" pitchFamily="34" charset="0"/>
              <a:cs typeface="Aharoni" panose="02010803020104030203" pitchFamily="2" charset="-79"/>
            </a:endParaRPr>
          </a:p>
        </p:txBody>
      </p:sp>
      <p:sp>
        <p:nvSpPr>
          <p:cNvPr id="3" name="Текст 2"/>
          <p:cNvSpPr>
            <a:spLocks noGrp="1"/>
          </p:cNvSpPr>
          <p:nvPr>
            <p:ph type="body" idx="1"/>
          </p:nvPr>
        </p:nvSpPr>
        <p:spPr>
          <a:xfrm>
            <a:off x="248357" y="4757763"/>
            <a:ext cx="11785600" cy="2316726"/>
          </a:xfrm>
        </p:spPr>
        <p:txBody>
          <a:bodyPr>
            <a:normAutofit fontScale="25000" lnSpcReduction="20000"/>
          </a:bodyPr>
          <a:lstStyle/>
          <a:p>
            <a:endParaRPr lang="ru-RU" dirty="0"/>
          </a:p>
          <a:p>
            <a:pPr>
              <a:lnSpc>
                <a:spcPct val="120000"/>
              </a:lnSpc>
              <a:spcBef>
                <a:spcPts val="0"/>
              </a:spcBef>
            </a:pPr>
            <a:r>
              <a:rPr lang="ru-RU" sz="11200" b="1" dirty="0" smtClean="0">
                <a:solidFill>
                  <a:schemeClr val="accent3">
                    <a:lumMod val="50000"/>
                  </a:schemeClr>
                </a:solidFill>
                <a:latin typeface="Arial" panose="020B0604020202020204" pitchFamily="34" charset="0"/>
                <a:cs typeface="Arial" panose="020B0604020202020204" pitchFamily="34" charset="0"/>
              </a:rPr>
              <a:t>Презентацию подготовила: Джалад Юлия Геннадьевна</a:t>
            </a:r>
          </a:p>
          <a:p>
            <a:pPr>
              <a:lnSpc>
                <a:spcPct val="120000"/>
              </a:lnSpc>
              <a:spcBef>
                <a:spcPts val="0"/>
              </a:spcBef>
            </a:pPr>
            <a:r>
              <a:rPr lang="ru-RU" sz="11200" b="1" dirty="0">
                <a:solidFill>
                  <a:schemeClr val="accent3">
                    <a:lumMod val="50000"/>
                  </a:schemeClr>
                </a:solidFill>
                <a:latin typeface="Arial" panose="020B0604020202020204" pitchFamily="34" charset="0"/>
                <a:cs typeface="Arial" panose="020B0604020202020204" pitchFamily="34" charset="0"/>
              </a:rPr>
              <a:t>с</a:t>
            </a:r>
            <a:r>
              <a:rPr lang="ru-RU" sz="11200" b="1" dirty="0" smtClean="0">
                <a:solidFill>
                  <a:schemeClr val="accent3">
                    <a:lumMod val="50000"/>
                  </a:schemeClr>
                </a:solidFill>
                <a:latin typeface="Arial" panose="020B0604020202020204" pitchFamily="34" charset="0"/>
                <a:cs typeface="Arial" panose="020B0604020202020204" pitchFamily="34" charset="0"/>
              </a:rPr>
              <a:t>пециалист по связям с общественностью</a:t>
            </a:r>
          </a:p>
          <a:p>
            <a:pPr>
              <a:lnSpc>
                <a:spcPct val="120000"/>
              </a:lnSpc>
              <a:spcBef>
                <a:spcPts val="0"/>
              </a:spcBef>
            </a:pPr>
            <a:r>
              <a:rPr lang="ru-RU" sz="11200" b="1" dirty="0">
                <a:solidFill>
                  <a:schemeClr val="accent3">
                    <a:lumMod val="50000"/>
                  </a:schemeClr>
                </a:solidFill>
                <a:latin typeface="Arial" panose="020B0604020202020204" pitchFamily="34" charset="0"/>
                <a:cs typeface="Arial" panose="020B0604020202020204" pitchFamily="34" charset="0"/>
              </a:rPr>
              <a:t> </a:t>
            </a:r>
            <a:r>
              <a:rPr lang="ru-RU" sz="11200" b="1" dirty="0" smtClean="0">
                <a:solidFill>
                  <a:schemeClr val="accent3">
                    <a:lumMod val="50000"/>
                  </a:schemeClr>
                </a:solidFill>
                <a:latin typeface="Arial" panose="020B0604020202020204" pitchFamily="34" charset="0"/>
                <a:cs typeface="Arial" panose="020B0604020202020204" pitchFamily="34" charset="0"/>
              </a:rPr>
              <a:t>                                                                             </a:t>
            </a:r>
          </a:p>
          <a:p>
            <a:r>
              <a:rPr lang="ru-RU" sz="11200" b="1" dirty="0">
                <a:solidFill>
                  <a:schemeClr val="accent3">
                    <a:lumMod val="50000"/>
                  </a:schemeClr>
                </a:solidFill>
                <a:latin typeface="Arial" panose="020B0604020202020204" pitchFamily="34" charset="0"/>
                <a:cs typeface="Arial" panose="020B0604020202020204" pitchFamily="34" charset="0"/>
              </a:rPr>
              <a:t> </a:t>
            </a:r>
            <a:r>
              <a:rPr lang="ru-RU" sz="11200" b="1" dirty="0" smtClean="0">
                <a:solidFill>
                  <a:schemeClr val="accent3">
                    <a:lumMod val="50000"/>
                  </a:schemeClr>
                </a:solidFill>
                <a:latin typeface="Arial" panose="020B0604020202020204" pitchFamily="34" charset="0"/>
                <a:cs typeface="Arial" panose="020B0604020202020204" pitchFamily="34" charset="0"/>
              </a:rPr>
              <a:t>                                                                                            Самара 2016</a:t>
            </a:r>
          </a:p>
          <a:p>
            <a:endParaRPr lang="ru-RU" sz="11200" b="1" dirty="0">
              <a:solidFill>
                <a:schemeClr val="accent3">
                  <a:lumMod val="50000"/>
                </a:schemeClr>
              </a:solidFill>
              <a:latin typeface="Arial" panose="020B0604020202020204" pitchFamily="34" charset="0"/>
              <a:cs typeface="Arial" panose="020B0604020202020204" pitchFamily="34" charset="0"/>
            </a:endParaRPr>
          </a:p>
          <a:p>
            <a:r>
              <a:rPr lang="ru-RU" sz="11200" b="1" dirty="0" smtClean="0">
                <a:solidFill>
                  <a:schemeClr val="accent3">
                    <a:lumMod val="50000"/>
                  </a:schemeClr>
                </a:solidFill>
                <a:latin typeface="Arial" panose="020B0604020202020204" pitchFamily="34" charset="0"/>
                <a:cs typeface="Arial" panose="020B0604020202020204" pitchFamily="34" charset="0"/>
              </a:rPr>
              <a:t>               </a:t>
            </a:r>
            <a:r>
              <a:rPr lang="ru-RU" dirty="0" smtClean="0"/>
              <a:t>                                                                                                                  </a:t>
            </a:r>
          </a:p>
          <a:p>
            <a:endParaRPr lang="ru-RU" dirty="0" smtClean="0"/>
          </a:p>
          <a:p>
            <a:endParaRPr lang="ru-RU" dirty="0"/>
          </a:p>
          <a:p>
            <a:endParaRPr lang="ru-RU" dirty="0"/>
          </a:p>
        </p:txBody>
      </p:sp>
      <p:sp>
        <p:nvSpPr>
          <p:cNvPr id="5" name="Прямоугольник 4"/>
          <p:cNvSpPr/>
          <p:nvPr/>
        </p:nvSpPr>
        <p:spPr>
          <a:xfrm>
            <a:off x="148591" y="158057"/>
            <a:ext cx="11885366" cy="954107"/>
          </a:xfrm>
          <a:prstGeom prst="rect">
            <a:avLst/>
          </a:prstGeom>
        </p:spPr>
        <p:txBody>
          <a:bodyPr wrap="square">
            <a:spAutoFit/>
          </a:bodyPr>
          <a:lstStyle/>
          <a:p>
            <a:pPr algn="ctr"/>
            <a:r>
              <a:rPr lang="ru-RU" sz="2800" b="1" dirty="0" smtClean="0">
                <a:solidFill>
                  <a:schemeClr val="accent3">
                    <a:lumMod val="50000"/>
                  </a:schemeClr>
                </a:solidFill>
                <a:latin typeface="Arial" panose="020B0604020202020204" pitchFamily="34" charset="0"/>
                <a:cs typeface="Arial" panose="020B0604020202020204" pitchFamily="34" charset="0"/>
              </a:rPr>
              <a:t>Министерство здравоохранения Самарской областной</a:t>
            </a:r>
          </a:p>
          <a:p>
            <a:pPr algn="ctr"/>
            <a:r>
              <a:rPr lang="ru-RU" sz="2800" b="1" dirty="0" smtClean="0">
                <a:solidFill>
                  <a:schemeClr val="accent3">
                    <a:lumMod val="50000"/>
                  </a:schemeClr>
                </a:solidFill>
                <a:latin typeface="Arial" panose="020B0604020202020204" pitchFamily="34" charset="0"/>
                <a:cs typeface="Arial" panose="020B0604020202020204" pitchFamily="34" charset="0"/>
              </a:rPr>
              <a:t>ГБУЗ «Самарский областной центр медицинской профилактики»</a:t>
            </a:r>
            <a:r>
              <a:rPr lang="en-US" sz="2800" b="1" dirty="0">
                <a:solidFill>
                  <a:srgbClr val="000000"/>
                </a:solidFill>
                <a:latin typeface="Arial" panose="020B0604020202020204" pitchFamily="34" charset="0"/>
                <a:cs typeface="Arial" panose="020B0604020202020204" pitchFamily="34" charset="0"/>
              </a:rPr>
              <a:t> </a:t>
            </a:r>
            <a:endParaRPr lang="ru-RU"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4669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4365" y="964231"/>
            <a:ext cx="11773319" cy="3693319"/>
          </a:xfrm>
          <a:prstGeom prst="rect">
            <a:avLst/>
          </a:prstGeom>
        </p:spPr>
        <p:txBody>
          <a:bodyPr wrap="square">
            <a:spAutoFit/>
          </a:bodyPr>
          <a:lstStyle/>
          <a:p>
            <a:pPr marL="285750" indent="-285750" fontAlgn="base">
              <a:buFont typeface="Wingdings" panose="05000000000000000000" pitchFamily="2" charset="2"/>
              <a:buChar char="ü"/>
            </a:pPr>
            <a:r>
              <a:rPr lang="ru-RU" b="1" dirty="0" smtClean="0">
                <a:solidFill>
                  <a:srgbClr val="444444"/>
                </a:solidFill>
                <a:latin typeface="Arial" panose="020B0604020202020204" pitchFamily="34" charset="0"/>
                <a:cs typeface="Arial" panose="020B0604020202020204" pitchFamily="34" charset="0"/>
              </a:rPr>
              <a:t>Сам </a:t>
            </a:r>
            <a:r>
              <a:rPr lang="ru-RU" b="1" dirty="0">
                <a:solidFill>
                  <a:srgbClr val="444444"/>
                </a:solidFill>
                <a:latin typeface="Arial" panose="020B0604020202020204" pitchFamily="34" charset="0"/>
                <a:cs typeface="Arial" panose="020B0604020202020204" pitchFamily="34" charset="0"/>
              </a:rPr>
              <a:t>напиток не насыщает энергией организм, а действует за счет внутренних резервов организма, то есть, выпив энергетик – вы как будто взяли силы «в кредит», у себя же</a:t>
            </a:r>
            <a:r>
              <a:rPr lang="ru-RU" b="1" dirty="0">
                <a:solidFill>
                  <a:srgbClr val="444444"/>
                </a:solidFill>
                <a:latin typeface="Arial" panose="020B0604020202020204" pitchFamily="34" charset="0"/>
                <a:cs typeface="Arial" panose="020B0604020202020204" pitchFamily="34" charset="0"/>
              </a:rPr>
              <a:t>. </a:t>
            </a:r>
            <a:endParaRPr lang="ru-RU" b="1" dirty="0" smtClean="0">
              <a:solidFill>
                <a:srgbClr val="444444"/>
              </a:solidFill>
              <a:latin typeface="Arial" panose="020B0604020202020204" pitchFamily="34" charset="0"/>
              <a:cs typeface="Arial" panose="020B0604020202020204" pitchFamily="34" charset="0"/>
            </a:endParaRPr>
          </a:p>
          <a:p>
            <a:pPr marL="285750" indent="-285750" fontAlgn="base">
              <a:buFont typeface="Wingdings" panose="05000000000000000000" pitchFamily="2" charset="2"/>
              <a:buChar char="ü"/>
            </a:pPr>
            <a:r>
              <a:rPr lang="ru-RU" b="1" dirty="0" smtClean="0">
                <a:solidFill>
                  <a:srgbClr val="444444"/>
                </a:solidFill>
                <a:latin typeface="Arial" panose="020B0604020202020204" pitchFamily="34" charset="0"/>
                <a:cs typeface="Arial" panose="020B0604020202020204" pitchFamily="34" charset="0"/>
              </a:rPr>
              <a:t>Энергетики </a:t>
            </a:r>
            <a:r>
              <a:rPr lang="ru-RU" b="1" dirty="0">
                <a:solidFill>
                  <a:srgbClr val="444444"/>
                </a:solidFill>
                <a:latin typeface="Arial" panose="020B0604020202020204" pitchFamily="34" charset="0"/>
                <a:cs typeface="Arial" panose="020B0604020202020204" pitchFamily="34" charset="0"/>
              </a:rPr>
              <a:t>повышают уровень сахара и артериальное </a:t>
            </a:r>
            <a:r>
              <a:rPr lang="ru-RU" b="1" dirty="0" smtClean="0">
                <a:solidFill>
                  <a:srgbClr val="444444"/>
                </a:solidFill>
                <a:latin typeface="Arial" panose="020B0604020202020204" pitchFamily="34" charset="0"/>
                <a:cs typeface="Arial" panose="020B0604020202020204" pitchFamily="34" charset="0"/>
              </a:rPr>
              <a:t>давление.</a:t>
            </a:r>
          </a:p>
          <a:p>
            <a:pPr marL="285750" indent="-285750" fontAlgn="base">
              <a:buFont typeface="Wingdings" panose="05000000000000000000" pitchFamily="2" charset="2"/>
              <a:buChar char="ü"/>
            </a:pPr>
            <a:r>
              <a:rPr lang="ru-RU" b="1" dirty="0" smtClean="0">
                <a:solidFill>
                  <a:srgbClr val="444444"/>
                </a:solidFill>
                <a:latin typeface="Arial" panose="020B0604020202020204" pitchFamily="34" charset="0"/>
                <a:cs typeface="Arial" panose="020B0604020202020204" pitchFamily="34" charset="0"/>
              </a:rPr>
              <a:t>После </a:t>
            </a:r>
            <a:r>
              <a:rPr lang="ru-RU" b="1" dirty="0" smtClean="0">
                <a:solidFill>
                  <a:srgbClr val="444444"/>
                </a:solidFill>
                <a:latin typeface="Arial" panose="020B0604020202020204" pitchFamily="34" charset="0"/>
                <a:cs typeface="Arial" panose="020B0604020202020204" pitchFamily="34" charset="0"/>
              </a:rPr>
              <a:t>того как действие энергетического напитка закончится, наступят бессонница, раздражительность, усталость и депрессия.</a:t>
            </a:r>
          </a:p>
          <a:p>
            <a:pPr marL="285750" indent="-285750" fontAlgn="base">
              <a:buFont typeface="Wingdings" panose="05000000000000000000" pitchFamily="2" charset="2"/>
              <a:buChar char="ü"/>
            </a:pPr>
            <a:r>
              <a:rPr lang="ru-RU" b="1" dirty="0" smtClean="0">
                <a:solidFill>
                  <a:srgbClr val="444444"/>
                </a:solidFill>
                <a:latin typeface="Arial" panose="020B0604020202020204" pitchFamily="34" charset="0"/>
                <a:cs typeface="Arial" panose="020B0604020202020204" pitchFamily="34" charset="0"/>
              </a:rPr>
              <a:t>Большое </a:t>
            </a:r>
            <a:r>
              <a:rPr lang="ru-RU" b="1" dirty="0">
                <a:solidFill>
                  <a:srgbClr val="444444"/>
                </a:solidFill>
                <a:latin typeface="Arial" panose="020B0604020202020204" pitchFamily="34" charset="0"/>
                <a:cs typeface="Arial" panose="020B0604020202020204" pitchFamily="34" charset="0"/>
              </a:rPr>
              <a:t>количество кофеина истощает нервную систему и вызывает привыкание.</a:t>
            </a:r>
          </a:p>
          <a:p>
            <a:pPr marL="285750" indent="-285750" fontAlgn="base">
              <a:buFont typeface="Wingdings" panose="05000000000000000000" pitchFamily="2" charset="2"/>
              <a:buChar char="ü"/>
            </a:pPr>
            <a:r>
              <a:rPr lang="ru-RU" b="1" dirty="0">
                <a:solidFill>
                  <a:srgbClr val="444444"/>
                </a:solidFill>
                <a:latin typeface="Arial" panose="020B0604020202020204" pitchFamily="34" charset="0"/>
                <a:cs typeface="Arial" panose="020B0604020202020204" pitchFamily="34" charset="0"/>
              </a:rPr>
              <a:t>Чрезмерное употребление витамина B из энергетического напитка учащает сердцебиение и вызывает дрожь в конечностях.</a:t>
            </a:r>
          </a:p>
          <a:p>
            <a:pPr marL="285750" indent="-285750" fontAlgn="base">
              <a:buFont typeface="Wingdings" panose="05000000000000000000" pitchFamily="2" charset="2"/>
              <a:buChar char="ü"/>
            </a:pPr>
            <a:r>
              <a:rPr lang="ru-RU" b="1" dirty="0">
                <a:solidFill>
                  <a:srgbClr val="444444"/>
                </a:solidFill>
                <a:latin typeface="Arial" panose="020B0604020202020204" pitchFamily="34" charset="0"/>
                <a:cs typeface="Arial" panose="020B0604020202020204" pitchFamily="34" charset="0"/>
              </a:rPr>
              <a:t>Практически в любом энергетическом напитке содержится большое количество калорий.</a:t>
            </a:r>
          </a:p>
          <a:p>
            <a:pPr marL="285750" indent="-285750" fontAlgn="base">
              <a:buFont typeface="Wingdings" panose="05000000000000000000" pitchFamily="2" charset="2"/>
              <a:buChar char="ü"/>
            </a:pPr>
            <a:r>
              <a:rPr lang="ru-RU" b="1" dirty="0">
                <a:solidFill>
                  <a:srgbClr val="444444"/>
                </a:solidFill>
                <a:latin typeface="Arial" panose="020B0604020202020204" pitchFamily="34" charset="0"/>
                <a:cs typeface="Arial" panose="020B0604020202020204" pitchFamily="34" charset="0"/>
              </a:rPr>
              <a:t>Передозировка энергетиков может вызвать побочные эффекты: психомоторное возбуждение, нервозность, депрессию и нарушения сердечного ритма.</a:t>
            </a:r>
          </a:p>
          <a:p>
            <a:r>
              <a:rPr lang="ru-RU" dirty="0"/>
              <a:t/>
            </a:r>
            <a:br>
              <a:rPr lang="ru-RU" dirty="0"/>
            </a:br>
            <a:endParaRPr lang="ru-RU" dirty="0"/>
          </a:p>
        </p:txBody>
      </p:sp>
      <p:sp>
        <p:nvSpPr>
          <p:cNvPr id="4" name="Заголовок 3"/>
          <p:cNvSpPr>
            <a:spLocks noGrp="1"/>
          </p:cNvSpPr>
          <p:nvPr>
            <p:ph type="title"/>
          </p:nvPr>
        </p:nvSpPr>
        <p:spPr>
          <a:xfrm>
            <a:off x="107182" y="-190919"/>
            <a:ext cx="11977635" cy="1325563"/>
          </a:xfrm>
        </p:spPr>
        <p:txBody>
          <a:bodyPr>
            <a:normAutofit/>
          </a:bodyPr>
          <a:lstStyle/>
          <a:p>
            <a:r>
              <a:rPr lang="ru-RU" sz="6000" b="1" dirty="0" smtClean="0">
                <a:solidFill>
                  <a:schemeClr val="accent3">
                    <a:lumMod val="50000"/>
                  </a:schemeClr>
                </a:solidFill>
                <a:latin typeface="Arial" panose="020B0604020202020204" pitchFamily="34" charset="0"/>
                <a:cs typeface="Arial" panose="020B0604020202020204" pitchFamily="34" charset="0"/>
              </a:rPr>
              <a:t>Вред энергетических напитков</a:t>
            </a:r>
            <a:endParaRPr lang="ru-RU" sz="6000" b="1" dirty="0">
              <a:solidFill>
                <a:schemeClr val="accent3">
                  <a:lumMod val="50000"/>
                </a:schemeClr>
              </a:solidFill>
              <a:latin typeface="Arial" panose="020B0604020202020204" pitchFamily="34" charset="0"/>
              <a:cs typeface="Arial" panose="020B0604020202020204" pitchFamily="34" charset="0"/>
            </a:endParaRPr>
          </a:p>
        </p:txBody>
      </p:sp>
      <p:pic>
        <p:nvPicPr>
          <p:cNvPr id="10" name="Объект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837" y="4190957"/>
            <a:ext cx="11193863" cy="2667043"/>
          </a:xfrm>
        </p:spPr>
      </p:pic>
    </p:spTree>
    <p:extLst>
      <p:ext uri="{BB962C8B-B14F-4D97-AF65-F5344CB8AC3E}">
        <p14:creationId xmlns:p14="http://schemas.microsoft.com/office/powerpoint/2010/main" val="3069493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1111" y="0"/>
            <a:ext cx="11786717" cy="1325563"/>
          </a:xfrm>
        </p:spPr>
        <p:txBody>
          <a:bodyPr>
            <a:normAutofit/>
          </a:bodyPr>
          <a:lstStyle/>
          <a:p>
            <a:pPr algn="ctr"/>
            <a:r>
              <a:rPr lang="ru-RU" sz="6000" b="1" dirty="0">
                <a:solidFill>
                  <a:srgbClr val="000000"/>
                </a:solidFill>
                <a:latin typeface="Arial Black" panose="020B0A04020102020204" pitchFamily="34" charset="0"/>
              </a:rPr>
              <a:t>Сочетание с алкоголем</a:t>
            </a:r>
            <a:endParaRPr lang="ru-RU" sz="6000" dirty="0">
              <a:latin typeface="Arial Black" panose="020B0A0402010202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8" y="1235129"/>
            <a:ext cx="4663272" cy="5447434"/>
          </a:xfrm>
          <a:prstGeom prst="rect">
            <a:avLst/>
          </a:prstGeom>
        </p:spPr>
      </p:pic>
      <p:sp>
        <p:nvSpPr>
          <p:cNvPr id="4" name="Прямоугольник 3"/>
          <p:cNvSpPr/>
          <p:nvPr/>
        </p:nvSpPr>
        <p:spPr>
          <a:xfrm>
            <a:off x="5077767" y="1436097"/>
            <a:ext cx="6940061" cy="4708981"/>
          </a:xfrm>
          <a:prstGeom prst="rect">
            <a:avLst/>
          </a:prstGeom>
        </p:spPr>
        <p:txBody>
          <a:bodyPr wrap="square">
            <a:spAutoFit/>
          </a:bodyPr>
          <a:lstStyle/>
          <a:p>
            <a:r>
              <a:rPr lang="ru-RU" sz="2000" b="1" dirty="0">
                <a:solidFill>
                  <a:srgbClr val="000000"/>
                </a:solidFill>
                <a:latin typeface="Arial" panose="020B0604020202020204" pitchFamily="34" charset="0"/>
                <a:cs typeface="Arial" panose="020B0604020202020204" pitchFamily="34" charset="0"/>
              </a:rPr>
              <a:t>Существуют </a:t>
            </a:r>
            <a:r>
              <a:rPr lang="ru-RU" sz="2000" b="1" dirty="0">
                <a:solidFill>
                  <a:srgbClr val="252525"/>
                </a:solidFill>
                <a:latin typeface="Arial" panose="020B0604020202020204" pitchFamily="34" charset="0"/>
                <a:cs typeface="Arial" panose="020B0604020202020204" pitchFamily="34" charset="0"/>
              </a:rPr>
              <a:t> </a:t>
            </a:r>
            <a:r>
              <a:rPr lang="ru-RU" sz="2000" b="1" dirty="0">
                <a:solidFill>
                  <a:srgbClr val="0B0080"/>
                </a:solidFill>
                <a:latin typeface="Arial" panose="020B0604020202020204" pitchFamily="34" charset="0"/>
                <a:cs typeface="Arial" panose="020B0604020202020204" pitchFamily="34" charset="0"/>
                <a:hlinkClick r:id="rId3" tooltip="Алкогольные напитки"/>
              </a:rPr>
              <a:t>алкогольные</a:t>
            </a:r>
            <a:r>
              <a:rPr lang="ru-RU" sz="2000" b="1" dirty="0">
                <a:solidFill>
                  <a:srgbClr val="252525"/>
                </a:solidFill>
                <a:latin typeface="Arial" panose="020B0604020202020204" pitchFamily="34" charset="0"/>
                <a:cs typeface="Arial" panose="020B0604020202020204" pitchFamily="34" charset="0"/>
              </a:rPr>
              <a:t> </a:t>
            </a:r>
            <a:r>
              <a:rPr lang="ru-RU" sz="2000" b="1" dirty="0">
                <a:latin typeface="Arial" panose="020B0604020202020204" pitchFamily="34" charset="0"/>
                <a:cs typeface="Arial" panose="020B0604020202020204" pitchFamily="34" charset="0"/>
              </a:rPr>
              <a:t>коктейли с энергетическими напитками. Энергетики выполняют стимулирующую функцию, а алкоголь — угнетающую. Энергетики  маскируют влияние алкоголя, </a:t>
            </a:r>
            <a:r>
              <a:rPr lang="ru-RU" sz="2000" b="1" dirty="0" smtClean="0">
                <a:latin typeface="Arial" panose="020B0604020202020204" pitchFamily="34" charset="0"/>
                <a:cs typeface="Arial" panose="020B0604020202020204" pitchFamily="34" charset="0"/>
              </a:rPr>
              <a:t>в </a:t>
            </a:r>
            <a:r>
              <a:rPr lang="ru-RU" sz="2000" b="1" dirty="0">
                <a:latin typeface="Arial" panose="020B0604020202020204" pitchFamily="34" charset="0"/>
                <a:cs typeface="Arial" panose="020B0604020202020204" pitchFamily="34" charset="0"/>
              </a:rPr>
              <a:t>результате человек </a:t>
            </a:r>
            <a:r>
              <a:rPr lang="ru-RU" sz="2000" b="1" dirty="0" smtClean="0">
                <a:latin typeface="Arial" panose="020B0604020202020204" pitchFamily="34" charset="0"/>
                <a:cs typeface="Arial" panose="020B0604020202020204" pitchFamily="34" charset="0"/>
              </a:rPr>
              <a:t>не принимает </a:t>
            </a:r>
            <a:r>
              <a:rPr lang="ru-RU" sz="2000" b="1" dirty="0">
                <a:latin typeface="Arial" panose="020B0604020202020204" pitchFamily="34" charset="0"/>
                <a:cs typeface="Arial" panose="020B0604020202020204" pitchFamily="34" charset="0"/>
              </a:rPr>
              <a:t>его влияние в расчёт, ослабляя контроль за количеством </a:t>
            </a:r>
            <a:r>
              <a:rPr lang="ru-RU" sz="2000" b="1" dirty="0" smtClean="0">
                <a:latin typeface="Arial" panose="020B0604020202020204" pitchFamily="34" charset="0"/>
                <a:cs typeface="Arial" panose="020B0604020202020204" pitchFamily="34" charset="0"/>
              </a:rPr>
              <a:t>выпитого. Но </a:t>
            </a:r>
            <a:r>
              <a:rPr lang="ru-RU" sz="2000" b="1" dirty="0">
                <a:latin typeface="Arial" panose="020B0604020202020204" pitchFamily="34" charset="0"/>
                <a:cs typeface="Arial" panose="020B0604020202020204" pitchFamily="34" charset="0"/>
              </a:rPr>
              <a:t>спирт по-прежнему влияет на мышление, на способность реагировать в чрезвычайной ситуации. Это создает ложное чувство безопасности, которое между тем является </a:t>
            </a:r>
            <a:r>
              <a:rPr lang="ru-RU" sz="2000" b="1" dirty="0" smtClean="0">
                <a:latin typeface="Arial" panose="020B0604020202020204" pitchFamily="34" charset="0"/>
                <a:cs typeface="Arial" panose="020B0604020202020204" pitchFamily="34" charset="0"/>
              </a:rPr>
              <a:t>опасным.</a:t>
            </a:r>
            <a:endParaRPr lang="ru-RU" sz="2000" dirty="0">
              <a:latin typeface="Arial" panose="020B0604020202020204" pitchFamily="34" charset="0"/>
              <a:cs typeface="Arial" panose="020B0604020202020204" pitchFamily="34" charset="0"/>
            </a:endParaRPr>
          </a:p>
          <a:p>
            <a:r>
              <a:rPr lang="ru-RU" sz="2000" b="1" dirty="0" smtClean="0">
                <a:latin typeface="Arial" panose="020B0604020202020204" pitchFamily="34" charset="0"/>
                <a:cs typeface="Arial" panose="020B0604020202020204" pitchFamily="34" charset="0"/>
              </a:rPr>
              <a:t> При употреблении этого продукта</a:t>
            </a:r>
            <a:r>
              <a:rPr lang="ru-RU" sz="2000" b="1" dirty="0">
                <a:latin typeface="Arial" panose="020B0604020202020204" pitchFamily="34" charset="0"/>
                <a:cs typeface="Arial" panose="020B0604020202020204" pitchFamily="34" charset="0"/>
              </a:rPr>
              <a:t> </a:t>
            </a:r>
            <a:r>
              <a:rPr lang="ru-RU" sz="2000" b="1" dirty="0" smtClean="0">
                <a:latin typeface="Arial" panose="020B0604020202020204" pitchFamily="34" charset="0"/>
                <a:cs typeface="Arial" panose="020B0604020202020204" pitchFamily="34" charset="0"/>
              </a:rPr>
              <a:t>в организм поступает больше </a:t>
            </a:r>
            <a:r>
              <a:rPr lang="ru-RU" sz="2000" b="1" dirty="0">
                <a:latin typeface="Arial" panose="020B0604020202020204" pitchFamily="34" charset="0"/>
                <a:cs typeface="Arial" panose="020B0604020202020204" pitchFamily="34" charset="0"/>
              </a:rPr>
              <a:t>сахара, калорий и </a:t>
            </a:r>
            <a:r>
              <a:rPr lang="ru-RU" sz="2000" b="1" dirty="0" smtClean="0">
                <a:latin typeface="Arial" panose="020B0604020202020204" pitchFamily="34" charset="0"/>
                <a:cs typeface="Arial" panose="020B0604020202020204" pitchFamily="34" charset="0"/>
              </a:rPr>
              <a:t>кофеина</a:t>
            </a:r>
            <a:r>
              <a:rPr lang="ru-RU" sz="2000" b="1" dirty="0">
                <a:latin typeface="Arial" panose="020B0604020202020204" pitchFamily="34" charset="0"/>
                <a:cs typeface="Arial" panose="020B0604020202020204" pitchFamily="34" charset="0"/>
              </a:rPr>
              <a:t>.</a:t>
            </a:r>
            <a:r>
              <a:rPr lang="ru-RU" sz="2000" b="1" dirty="0" smtClean="0">
                <a:latin typeface="Arial" panose="020B0604020202020204" pitchFamily="34" charset="0"/>
                <a:cs typeface="Arial" panose="020B0604020202020204" pitchFamily="34" charset="0"/>
              </a:rPr>
              <a:t> Более </a:t>
            </a:r>
            <a:r>
              <a:rPr lang="ru-RU" sz="2000" b="1" dirty="0">
                <a:latin typeface="Arial" panose="020B0604020202020204" pitchFamily="34" charset="0"/>
                <a:cs typeface="Arial" panose="020B0604020202020204" pitchFamily="34" charset="0"/>
              </a:rPr>
              <a:t>того, повышаются физические и психологические побочные эффекты от этой комбинации</a:t>
            </a:r>
            <a:r>
              <a:rPr lang="ru-RU" sz="2000" b="1" dirty="0" smtClean="0">
                <a:latin typeface="Arial" panose="020B0604020202020204" pitchFamily="34" charset="0"/>
                <a:cs typeface="Arial" panose="020B0604020202020204" pitchFamily="34" charset="0"/>
              </a:rPr>
              <a:t>.</a:t>
            </a:r>
            <a:endParaRPr lang="ru-RU"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036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6097" y="1325563"/>
            <a:ext cx="5794550" cy="3046988"/>
          </a:xfrm>
          <a:prstGeom prst="rect">
            <a:avLst/>
          </a:prstGeom>
        </p:spPr>
        <p:txBody>
          <a:bodyPr wrap="square">
            <a:spAutoFit/>
          </a:bodyPr>
          <a:lstStyle/>
          <a:p>
            <a:r>
              <a:rPr lang="ru-RU" sz="2400" b="1" dirty="0">
                <a:solidFill>
                  <a:srgbClr val="FF0000"/>
                </a:solidFill>
                <a:latin typeface="Arial" panose="020B0604020202020204" pitchFamily="34" charset="0"/>
                <a:ea typeface="Calibri" panose="020F0502020204030204" pitchFamily="34" charset="0"/>
                <a:cs typeface="Arial" panose="020B0604020202020204" pitchFamily="34" charset="0"/>
              </a:rPr>
              <a:t>Принимая энергетические напитки вы делаете нагрузку на сердце, почки, печень и другие органы. Это большой стресс для организма. Энерготоники не дают энергии, человек использует свои собственные ресурсы, точнее, берет у себя взаймы. </a:t>
            </a:r>
            <a:endParaRPr lang="ru-RU" sz="2400" b="1" dirty="0">
              <a:solidFill>
                <a:srgbClr val="FF0000"/>
              </a:solidFill>
              <a:latin typeface="Arial" panose="020B0604020202020204" pitchFamily="34" charset="0"/>
              <a:cs typeface="Arial" panose="020B0604020202020204" pitchFamily="34" charset="0"/>
            </a:endParaRPr>
          </a:p>
        </p:txBody>
      </p:sp>
      <p:sp>
        <p:nvSpPr>
          <p:cNvPr id="3" name="Заголовок 2"/>
          <p:cNvSpPr>
            <a:spLocks noGrp="1"/>
          </p:cNvSpPr>
          <p:nvPr>
            <p:ph type="title"/>
          </p:nvPr>
        </p:nvSpPr>
        <p:spPr>
          <a:xfrm>
            <a:off x="244510" y="0"/>
            <a:ext cx="11743174" cy="1325563"/>
          </a:xfrm>
        </p:spPr>
        <p:txBody>
          <a:bodyPr>
            <a:normAutofit/>
          </a:bodyPr>
          <a:lstStyle/>
          <a:p>
            <a:pPr algn="ctr"/>
            <a:r>
              <a:rPr lang="ru-RU" sz="8000" b="1" dirty="0" smtClean="0">
                <a:solidFill>
                  <a:srgbClr val="FF0000"/>
                </a:solidFill>
                <a:latin typeface="Arial" panose="020B0604020202020204" pitchFamily="34" charset="0"/>
                <a:cs typeface="Arial" panose="020B0604020202020204" pitchFamily="34" charset="0"/>
              </a:rPr>
              <a:t>Это путь к катастрофе</a:t>
            </a:r>
            <a:endParaRPr lang="ru-RU" sz="8000" b="1" dirty="0">
              <a:solidFill>
                <a:srgbClr val="FF0000"/>
              </a:solidFill>
              <a:latin typeface="Arial" panose="020B0604020202020204" pitchFamily="34" charset="0"/>
              <a:cs typeface="Arial" panose="020B0604020202020204" pitchFamily="34" charset="0"/>
            </a:endParaRPr>
          </a:p>
        </p:txBody>
      </p:sp>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027" y="1325563"/>
            <a:ext cx="5784502" cy="5335840"/>
          </a:xfrm>
        </p:spPr>
      </p:pic>
      <p:sp>
        <p:nvSpPr>
          <p:cNvPr id="8" name="Прямоугольник 7"/>
          <p:cNvSpPr/>
          <p:nvPr/>
        </p:nvSpPr>
        <p:spPr>
          <a:xfrm>
            <a:off x="6229978" y="5030187"/>
            <a:ext cx="5680669" cy="1631216"/>
          </a:xfrm>
          <a:prstGeom prst="rect">
            <a:avLst/>
          </a:prstGeom>
        </p:spPr>
        <p:txBody>
          <a:bodyPr wrap="square">
            <a:spAutoFit/>
          </a:bodyPr>
          <a:lstStyle/>
          <a:p>
            <a:r>
              <a:rPr lang="ru-RU" sz="2000" b="1" dirty="0">
                <a:solidFill>
                  <a:srgbClr val="000000"/>
                </a:solidFill>
                <a:latin typeface="Arial" panose="020B0604020202020204" pitchFamily="34" charset="0"/>
                <a:ea typeface="Times New Roman" panose="02020603050405020304" pitchFamily="18" charset="0"/>
              </a:rPr>
              <a:t>- Во Франции, Дании и Норвегии "энергетики" запрещены к продаже в продовольственных магазинах, они продаются только в аптеках, так как считаются лекарственным средством. </a:t>
            </a:r>
            <a:endParaRPr lang="ru-RU" sz="2000" b="1" dirty="0"/>
          </a:p>
        </p:txBody>
      </p:sp>
    </p:spTree>
    <p:extLst>
      <p:ext uri="{BB962C8B-B14F-4D97-AF65-F5344CB8AC3E}">
        <p14:creationId xmlns:p14="http://schemas.microsoft.com/office/powerpoint/2010/main" val="3757085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61257" y="719052"/>
            <a:ext cx="4316132" cy="5471083"/>
          </a:xfrm>
        </p:spPr>
      </p:pic>
      <p:sp>
        <p:nvSpPr>
          <p:cNvPr id="5" name="Прямоугольник 4"/>
          <p:cNvSpPr/>
          <p:nvPr/>
        </p:nvSpPr>
        <p:spPr>
          <a:xfrm>
            <a:off x="4883500" y="719052"/>
            <a:ext cx="7114232" cy="5447645"/>
          </a:xfrm>
          <a:prstGeom prst="rect">
            <a:avLst/>
          </a:prstGeom>
        </p:spPr>
        <p:txBody>
          <a:bodyPr wrap="square">
            <a:spAutoFit/>
          </a:bodyPr>
          <a:lstStyle/>
          <a:p>
            <a:r>
              <a:rPr lang="ru-RU" sz="3200" b="1" dirty="0">
                <a:solidFill>
                  <a:srgbClr val="FF0000"/>
                </a:solidFill>
                <a:latin typeface="Arial" panose="020B0604020202020204" pitchFamily="34" charset="0"/>
              </a:rPr>
              <a:t>ЗАВИСИМОСТЬ ОТ ПСИХОАКТИВНЫХ ВЕЩЕСТВ </a:t>
            </a:r>
            <a:r>
              <a:rPr lang="ru-RU" sz="2800" b="1" dirty="0">
                <a:solidFill>
                  <a:schemeClr val="accent3">
                    <a:lumMod val="50000"/>
                  </a:schemeClr>
                </a:solidFill>
                <a:latin typeface="Arial" panose="020B0604020202020204" pitchFamily="34" charset="0"/>
              </a:rPr>
              <a:t>– это постоянное неконтролируемое состояние человека, употребляющего психоактивное вещество. Если человек с зависимостью прекращает его употребление, возникает абстинентный синдром или синдром отмены. </a:t>
            </a:r>
          </a:p>
          <a:p>
            <a:r>
              <a:rPr lang="ru-RU" sz="3200" b="1" dirty="0">
                <a:solidFill>
                  <a:srgbClr val="FF0000"/>
                </a:solidFill>
                <a:latin typeface="Arial" panose="020B0604020202020204" pitchFamily="34" charset="0"/>
              </a:rPr>
              <a:t>АБСТИНЕНТНЫЙ СИНДРОМ </a:t>
            </a:r>
            <a:r>
              <a:rPr lang="ru-RU" sz="2800" b="1" dirty="0">
                <a:solidFill>
                  <a:schemeClr val="accent3">
                    <a:lumMod val="50000"/>
                  </a:schemeClr>
                </a:solidFill>
                <a:latin typeface="Arial" panose="020B0604020202020204" pitchFamily="34" charset="0"/>
              </a:rPr>
              <a:t>– болезненное состояние лишения организма привычного ПАВ. </a:t>
            </a:r>
            <a:endParaRPr lang="ru-RU" sz="2800" b="1" dirty="0">
              <a:solidFill>
                <a:schemeClr val="accent3">
                  <a:lumMod val="50000"/>
                </a:schemeClr>
              </a:solidFill>
            </a:endParaRPr>
          </a:p>
        </p:txBody>
      </p:sp>
    </p:spTree>
    <p:extLst>
      <p:ext uri="{BB962C8B-B14F-4D97-AF65-F5344CB8AC3E}">
        <p14:creationId xmlns:p14="http://schemas.microsoft.com/office/powerpoint/2010/main" val="475646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7118" y="153988"/>
            <a:ext cx="5528345" cy="6540500"/>
          </a:xfrm>
        </p:spPr>
      </p:pic>
      <p:sp>
        <p:nvSpPr>
          <p:cNvPr id="5" name="Прямоугольник 4"/>
          <p:cNvSpPr/>
          <p:nvPr/>
        </p:nvSpPr>
        <p:spPr>
          <a:xfrm>
            <a:off x="5836817" y="153988"/>
            <a:ext cx="6096000" cy="5909310"/>
          </a:xfrm>
          <a:prstGeom prst="rect">
            <a:avLst/>
          </a:prstGeom>
        </p:spPr>
        <p:txBody>
          <a:bodyPr>
            <a:spAutoFit/>
          </a:bodyPr>
          <a:lstStyle/>
          <a:p>
            <a:pPr algn="just"/>
            <a:r>
              <a:rPr lang="ru-RU"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a:t>
            </a:r>
            <a:endParaRPr lang="ru-RU" sz="2000" b="1" dirty="0">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endParaRPr>
          </a:p>
          <a:p>
            <a:pPr algn="just"/>
            <a:r>
              <a:rPr lang="ru-RU" sz="2000" b="1" dirty="0" smtClean="0">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Врач </a:t>
            </a:r>
            <a:r>
              <a:rPr lang="ru-RU" sz="2000" b="1" dirty="0">
                <a:solidFill>
                  <a:schemeClr val="accent3">
                    <a:lumMod val="50000"/>
                  </a:schemeClr>
                </a:solidFill>
                <a:latin typeface="Arial" panose="020B0604020202020204" pitchFamily="34" charset="0"/>
                <a:ea typeface="Times New Roman" panose="02020603050405020304" pitchFamily="18" charset="0"/>
                <a:cs typeface="Arial" panose="020B0604020202020204" pitchFamily="34" charset="0"/>
              </a:rPr>
              <a:t>Геннадий Онищенко утверждает :</a:t>
            </a:r>
          </a:p>
          <a:p>
            <a:pPr marL="342900" indent="-342900" algn="just">
              <a:lnSpc>
                <a:spcPct val="200000"/>
              </a:lnSpc>
              <a:buFont typeface="Wingdings" panose="05000000000000000000" pitchFamily="2" charset="2"/>
              <a:buChar char="Ø"/>
            </a:pPr>
            <a:r>
              <a:rPr lang="ru-RU" sz="24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Не СПИД, не туберкулез погубят Россию, а «пивной алкоголизм» среди юного поколения.</a:t>
            </a:r>
            <a:endParaRPr lang="ru-RU" sz="2400" b="1"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200000"/>
              </a:lnSpc>
              <a:buFont typeface="Wingdings" panose="05000000000000000000" pitchFamily="2" charset="2"/>
              <a:buChar char="Ø"/>
            </a:pPr>
            <a:r>
              <a:rPr lang="ru-RU" sz="2400" b="1" dirty="0" smtClean="0">
                <a:solidFill>
                  <a:srgbClr val="FF0000"/>
                </a:solidFill>
                <a:latin typeface="Arial" panose="020B0604020202020204" pitchFamily="34" charset="0"/>
                <a:ea typeface="Calibri" panose="020F0502020204030204" pitchFamily="34" charset="0"/>
                <a:cs typeface="Arial" panose="020B0604020202020204" pitchFamily="34" charset="0"/>
              </a:rPr>
              <a:t>Употребляя энергетики молодежь «рекрутируется в алкоголики или наркоманы»</a:t>
            </a:r>
          </a:p>
          <a:p>
            <a:pPr algn="just">
              <a:spcAft>
                <a:spcPts val="800"/>
              </a:spcAft>
            </a:pPr>
            <a:r>
              <a:rPr lang="ru-RU" sz="2000" dirty="0" smtClean="0">
                <a:solidFill>
                  <a:srgbClr val="333333"/>
                </a:solidFill>
                <a:latin typeface="Arial" panose="020B0604020202020204" pitchFamily="34" charset="0"/>
                <a:ea typeface="Calibri" panose="020F0502020204030204" pitchFamily="34" charset="0"/>
                <a:cs typeface="Arial" panose="020B0604020202020204" pitchFamily="34" charset="0"/>
              </a:rPr>
              <a:t> </a:t>
            </a:r>
            <a:r>
              <a:rPr lang="ru-RU" sz="1600" b="1" dirty="0" smtClean="0">
                <a:solidFill>
                  <a:srgbClr val="333333"/>
                </a:solidFill>
                <a:latin typeface="Arial" panose="020B0604020202020204" pitchFamily="34" charset="0"/>
                <a:ea typeface="Calibri" panose="020F0502020204030204" pitchFamily="34" charset="0"/>
                <a:cs typeface="Arial" panose="020B0604020202020204" pitchFamily="34" charset="0"/>
              </a:rPr>
              <a:t>и призывает на законодательном уровне запретить оборот энергетических напитков на всей территории России.</a:t>
            </a:r>
            <a:endParaRPr lang="ru-RU" sz="16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67025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7288" y="0"/>
            <a:ext cx="10515600" cy="1325563"/>
          </a:xfrm>
        </p:spPr>
        <p:txBody>
          <a:bodyPr>
            <a:normAutofit/>
          </a:bodyPr>
          <a:lstStyle/>
          <a:p>
            <a:pPr algn="ctr"/>
            <a:r>
              <a:rPr lang="ru-RU" sz="8000" b="1" dirty="0" smtClean="0">
                <a:solidFill>
                  <a:schemeClr val="accent3">
                    <a:lumMod val="50000"/>
                  </a:schemeClr>
                </a:solidFill>
                <a:latin typeface="Arial" panose="020B0604020202020204" pitchFamily="34" charset="0"/>
                <a:cs typeface="Arial" panose="020B0604020202020204" pitchFamily="34" charset="0"/>
              </a:rPr>
              <a:t>Пивной алкоголизм</a:t>
            </a:r>
            <a:endParaRPr lang="ru-RU" sz="8000" b="1" dirty="0">
              <a:solidFill>
                <a:schemeClr val="accent3">
                  <a:lumMod val="50000"/>
                </a:schemeClr>
              </a:solidFill>
              <a:latin typeface="Arial" panose="020B0604020202020204" pitchFamily="34" charset="0"/>
              <a:cs typeface="Arial" panose="020B0604020202020204" pitchFamily="34" charset="0"/>
            </a:endParaRPr>
          </a:p>
        </p:txBody>
      </p:sp>
      <p:pic>
        <p:nvPicPr>
          <p:cNvPr id="8" name="Объект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596" y="1325563"/>
            <a:ext cx="4768951" cy="5376068"/>
          </a:xfrm>
        </p:spPr>
      </p:pic>
      <p:sp>
        <p:nvSpPr>
          <p:cNvPr id="9" name="Прямоугольник 8"/>
          <p:cNvSpPr/>
          <p:nvPr/>
        </p:nvSpPr>
        <p:spPr>
          <a:xfrm>
            <a:off x="4994031" y="1377096"/>
            <a:ext cx="7197969" cy="5324535"/>
          </a:xfrm>
          <a:prstGeom prst="rect">
            <a:avLst/>
          </a:prstGeom>
        </p:spPr>
        <p:txBody>
          <a:bodyPr wrap="square">
            <a:spAutoFit/>
          </a:bodyPr>
          <a:lstStyle/>
          <a:p>
            <a:r>
              <a:rPr lang="ru-RU" sz="2800" b="1" dirty="0">
                <a:solidFill>
                  <a:schemeClr val="accent3">
                    <a:lumMod val="50000"/>
                  </a:schemeClr>
                </a:solidFill>
                <a:latin typeface="Arial" panose="020B0604020202020204" pitchFamily="34" charset="0"/>
                <a:cs typeface="Arial" panose="020B0604020202020204" pitchFamily="34" charset="0"/>
              </a:rPr>
              <a:t> В рекламе </a:t>
            </a:r>
            <a:r>
              <a:rPr lang="ru-RU" sz="2800" b="1" dirty="0" smtClean="0">
                <a:solidFill>
                  <a:schemeClr val="accent3">
                    <a:lumMod val="50000"/>
                  </a:schemeClr>
                </a:solidFill>
                <a:latin typeface="Arial" panose="020B0604020202020204" pitchFamily="34" charset="0"/>
                <a:cs typeface="Arial" panose="020B0604020202020204" pitchFamily="34" charset="0"/>
              </a:rPr>
              <a:t>производители  пива </a:t>
            </a:r>
            <a:r>
              <a:rPr lang="ru-RU" sz="2800" b="1" dirty="0">
                <a:solidFill>
                  <a:schemeClr val="accent3">
                    <a:lumMod val="50000"/>
                  </a:schemeClr>
                </a:solidFill>
                <a:latin typeface="Arial" panose="020B0604020202020204" pitchFamily="34" charset="0"/>
                <a:cs typeface="Arial" panose="020B0604020202020204" pitchFamily="34" charset="0"/>
              </a:rPr>
              <a:t>представляют нам </a:t>
            </a:r>
            <a:r>
              <a:rPr lang="ru-RU" sz="2800" b="1" dirty="0" smtClean="0">
                <a:solidFill>
                  <a:schemeClr val="accent3">
                    <a:lumMod val="50000"/>
                  </a:schemeClr>
                </a:solidFill>
                <a:latin typeface="Arial" panose="020B0604020202020204" pitchFamily="34" charset="0"/>
                <a:cs typeface="Arial" panose="020B0604020202020204" pitchFamily="34" charset="0"/>
              </a:rPr>
              <a:t>этот алкогольный  </a:t>
            </a:r>
            <a:r>
              <a:rPr lang="ru-RU" sz="2800" b="1" dirty="0">
                <a:solidFill>
                  <a:schemeClr val="accent3">
                    <a:lumMod val="50000"/>
                  </a:schemeClr>
                </a:solidFill>
                <a:latin typeface="Arial" panose="020B0604020202020204" pitchFamily="34" charset="0"/>
                <a:cs typeface="Arial" panose="020B0604020202020204" pitchFamily="34" charset="0"/>
              </a:rPr>
              <a:t>напиток как чудотворный эликсир, с «живым солодом», «хлебным </a:t>
            </a:r>
            <a:r>
              <a:rPr lang="ru-RU" sz="2800" b="1" dirty="0" smtClean="0">
                <a:solidFill>
                  <a:schemeClr val="accent3">
                    <a:lumMod val="50000"/>
                  </a:schemeClr>
                </a:solidFill>
                <a:latin typeface="Arial" panose="020B0604020202020204" pitchFamily="34" charset="0"/>
                <a:cs typeface="Arial" panose="020B0604020202020204" pitchFamily="34" charset="0"/>
              </a:rPr>
              <a:t>ароматом", как средство утоления жажды </a:t>
            </a:r>
            <a:r>
              <a:rPr lang="ru-RU" sz="2800" b="1" dirty="0">
                <a:solidFill>
                  <a:schemeClr val="accent3">
                    <a:lumMod val="50000"/>
                  </a:schemeClr>
                </a:solidFill>
                <a:latin typeface="Arial" panose="020B0604020202020204" pitchFamily="34" charset="0"/>
                <a:cs typeface="Arial" panose="020B0604020202020204" pitchFamily="34" charset="0"/>
              </a:rPr>
              <a:t>и множеством других чудесных качеств. </a:t>
            </a:r>
            <a:r>
              <a:rPr lang="ru-RU" sz="2800" b="1" dirty="0" smtClean="0">
                <a:solidFill>
                  <a:schemeClr val="accent3">
                    <a:lumMod val="50000"/>
                  </a:schemeClr>
                </a:solidFill>
                <a:latin typeface="Arial" panose="020B0604020202020204" pitchFamily="34" charset="0"/>
                <a:cs typeface="Arial" panose="020B0604020202020204" pitchFamily="34" charset="0"/>
              </a:rPr>
              <a:t>Но недооценивается опасность пива, которое в народе ассоциируется с «легким» напитком. Многие, даже не задумываются о том, что делают первые шаги в сторону самого настоящего </a:t>
            </a:r>
            <a:r>
              <a:rPr lang="ru-RU" sz="3200" b="1" dirty="0" smtClean="0">
                <a:solidFill>
                  <a:schemeClr val="accent3">
                    <a:lumMod val="50000"/>
                  </a:schemeClr>
                </a:solidFill>
                <a:latin typeface="Arial Black" panose="020B0A04020102020204" pitchFamily="34" charset="0"/>
                <a:cs typeface="Arial" panose="020B0604020202020204" pitchFamily="34" charset="0"/>
              </a:rPr>
              <a:t>алкоголизма</a:t>
            </a:r>
            <a:r>
              <a:rPr lang="ru-RU" sz="2400" b="1" dirty="0" smtClean="0">
                <a:solidFill>
                  <a:schemeClr val="accent3">
                    <a:lumMod val="50000"/>
                  </a:schemeClr>
                </a:solidFill>
                <a:latin typeface="Arial" panose="020B0604020202020204" pitchFamily="34" charset="0"/>
                <a:cs typeface="Arial" panose="020B0604020202020204" pitchFamily="34" charset="0"/>
              </a:rPr>
              <a:t>.</a:t>
            </a:r>
            <a:endParaRPr lang="ru-RU" sz="2400" b="1"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79373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badnews.org.ru/_nw/89/s820289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65" y="416640"/>
            <a:ext cx="5250815" cy="581271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825490" y="416640"/>
            <a:ext cx="6366510" cy="5816977"/>
          </a:xfrm>
          <a:prstGeom prst="rect">
            <a:avLst/>
          </a:prstGeom>
        </p:spPr>
        <p:txBody>
          <a:bodyPr wrap="square">
            <a:spAutoFit/>
          </a:bodyPr>
          <a:lstStyle/>
          <a:p>
            <a:r>
              <a:rPr lang="ru-RU" sz="6000" b="1" i="1" dirty="0">
                <a:solidFill>
                  <a:srgbClr val="000000"/>
                </a:solidFill>
                <a:latin typeface="Arial" panose="020B0604020202020204" pitchFamily="34" charset="0"/>
              </a:rPr>
              <a:t>«От пива делаются ленивыми, глупыми и бессильными» </a:t>
            </a:r>
            <a:endParaRPr lang="ru-RU" sz="6000" b="1" i="1" dirty="0" smtClean="0">
              <a:solidFill>
                <a:srgbClr val="000000"/>
              </a:solidFill>
              <a:latin typeface="Arial" panose="020B0604020202020204" pitchFamily="34" charset="0"/>
            </a:endParaRPr>
          </a:p>
          <a:p>
            <a:endParaRPr lang="ru-RU" b="1" i="1" dirty="0">
              <a:solidFill>
                <a:srgbClr val="000000"/>
              </a:solidFill>
              <a:latin typeface="Arial" panose="020B0604020202020204" pitchFamily="34" charset="0"/>
            </a:endParaRPr>
          </a:p>
          <a:p>
            <a:endParaRPr lang="ru-RU" b="1" i="1" dirty="0" smtClean="0">
              <a:solidFill>
                <a:srgbClr val="000000"/>
              </a:solidFill>
              <a:latin typeface="Arial" panose="020B0604020202020204" pitchFamily="34" charset="0"/>
            </a:endParaRPr>
          </a:p>
          <a:p>
            <a:r>
              <a:rPr lang="ru-RU" b="1" i="1" dirty="0" smtClean="0">
                <a:solidFill>
                  <a:srgbClr val="000000"/>
                </a:solidFill>
                <a:latin typeface="Arial" panose="020B0604020202020204" pitchFamily="34" charset="0"/>
              </a:rPr>
              <a:t>                      </a:t>
            </a:r>
            <a:r>
              <a:rPr lang="ru-RU" sz="3600" b="1" i="1" dirty="0" smtClean="0">
                <a:solidFill>
                  <a:srgbClr val="000000"/>
                </a:solidFill>
                <a:latin typeface="Arial" panose="020B0604020202020204" pitchFamily="34" charset="0"/>
              </a:rPr>
              <a:t>Отто фон Бисмарк</a:t>
            </a:r>
            <a:endParaRPr lang="ru-RU" sz="3600" dirty="0"/>
          </a:p>
        </p:txBody>
      </p:sp>
    </p:spTree>
    <p:extLst>
      <p:ext uri="{BB962C8B-B14F-4D97-AF65-F5344CB8AC3E}">
        <p14:creationId xmlns:p14="http://schemas.microsoft.com/office/powerpoint/2010/main" val="2796055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66260" y="362902"/>
            <a:ext cx="7612380" cy="6494085"/>
          </a:xfrm>
          <a:prstGeom prst="rect">
            <a:avLst/>
          </a:prstGeom>
        </p:spPr>
        <p:txBody>
          <a:bodyPr wrap="square">
            <a:spAutoFit/>
          </a:bodyPr>
          <a:lstStyle/>
          <a:p>
            <a:r>
              <a:rPr lang="ru-RU" sz="2800" b="1" dirty="0">
                <a:solidFill>
                  <a:srgbClr val="FF0000"/>
                </a:solidFill>
                <a:latin typeface="Arial" panose="020B0604020202020204" pitchFamily="34" charset="0"/>
              </a:rPr>
              <a:t>ПСИХОАКТИВНЫЕ ВЕЩЕСТВА – это природные или синтетические химические вещества, способные изменить физиологическое или психическое состояние человека. </a:t>
            </a:r>
            <a:endParaRPr lang="ru-RU" sz="2800" b="1" dirty="0" smtClean="0">
              <a:solidFill>
                <a:srgbClr val="FF0000"/>
              </a:solidFill>
              <a:latin typeface="Arial" panose="020B0604020202020204" pitchFamily="34" charset="0"/>
            </a:endParaRPr>
          </a:p>
          <a:p>
            <a:endParaRPr lang="ru-RU" dirty="0" smtClean="0">
              <a:solidFill>
                <a:srgbClr val="FF0000"/>
              </a:solidFill>
              <a:latin typeface="Arial" panose="020B0604020202020204" pitchFamily="34" charset="0"/>
            </a:endParaRPr>
          </a:p>
          <a:p>
            <a:pPr marL="285750" indent="-285750">
              <a:buFont typeface="Wingdings" panose="05000000000000000000" pitchFamily="2" charset="2"/>
              <a:buChar char="Ø"/>
            </a:pPr>
            <a:r>
              <a:rPr lang="ru-RU" sz="4000" b="1" dirty="0" smtClean="0">
                <a:solidFill>
                  <a:schemeClr val="accent3">
                    <a:lumMod val="50000"/>
                  </a:schemeClr>
                </a:solidFill>
                <a:latin typeface="Arial" panose="020B0604020202020204" pitchFamily="34" charset="0"/>
              </a:rPr>
              <a:t>Ингалянты</a:t>
            </a:r>
          </a:p>
          <a:p>
            <a:pPr marL="285750" indent="-285750">
              <a:buFont typeface="Wingdings" panose="05000000000000000000" pitchFamily="2" charset="2"/>
              <a:buChar char="Ø"/>
            </a:pPr>
            <a:r>
              <a:rPr lang="ru-RU" sz="4000" b="1" dirty="0" smtClean="0">
                <a:solidFill>
                  <a:schemeClr val="accent3">
                    <a:lumMod val="50000"/>
                  </a:schemeClr>
                </a:solidFill>
                <a:latin typeface="Arial" panose="020B0604020202020204" pitchFamily="34" charset="0"/>
              </a:rPr>
              <a:t>Алкоголь</a:t>
            </a:r>
          </a:p>
          <a:p>
            <a:pPr marL="285750" indent="-285750">
              <a:buFont typeface="Wingdings" panose="05000000000000000000" pitchFamily="2" charset="2"/>
              <a:buChar char="Ø"/>
            </a:pPr>
            <a:r>
              <a:rPr lang="ru-RU" sz="4000" b="1" dirty="0" smtClean="0">
                <a:solidFill>
                  <a:schemeClr val="accent3">
                    <a:lumMod val="50000"/>
                  </a:schemeClr>
                </a:solidFill>
                <a:latin typeface="Arial" panose="020B0604020202020204" pitchFamily="34" charset="0"/>
              </a:rPr>
              <a:t>Никотин</a:t>
            </a:r>
          </a:p>
          <a:p>
            <a:pPr marL="285750" indent="-285750">
              <a:buFont typeface="Wingdings" panose="05000000000000000000" pitchFamily="2" charset="2"/>
              <a:buChar char="Ø"/>
            </a:pPr>
            <a:r>
              <a:rPr lang="ru-RU" sz="4000" b="1" dirty="0" smtClean="0">
                <a:solidFill>
                  <a:schemeClr val="accent3">
                    <a:lumMod val="50000"/>
                  </a:schemeClr>
                </a:solidFill>
                <a:latin typeface="Arial" panose="020B0604020202020204" pitchFamily="34" charset="0"/>
              </a:rPr>
              <a:t>Кофеин</a:t>
            </a:r>
          </a:p>
          <a:p>
            <a:pPr marL="285750" indent="-285750">
              <a:buFont typeface="Wingdings" panose="05000000000000000000" pitchFamily="2" charset="2"/>
              <a:buChar char="Ø"/>
            </a:pPr>
            <a:r>
              <a:rPr lang="ru-RU" sz="4000" b="1" dirty="0" smtClean="0">
                <a:solidFill>
                  <a:schemeClr val="accent3">
                    <a:lumMod val="50000"/>
                  </a:schemeClr>
                </a:solidFill>
                <a:latin typeface="Arial" panose="020B0604020202020204" pitchFamily="34" charset="0"/>
              </a:rPr>
              <a:t>Лекарственные средства</a:t>
            </a:r>
          </a:p>
          <a:p>
            <a:pPr marL="285750" indent="-285750">
              <a:buFont typeface="Wingdings" panose="05000000000000000000" pitchFamily="2" charset="2"/>
              <a:buChar char="Ø"/>
            </a:pPr>
            <a:r>
              <a:rPr lang="ru-RU" sz="4000" b="1" dirty="0" smtClean="0">
                <a:solidFill>
                  <a:schemeClr val="accent3">
                    <a:lumMod val="50000"/>
                  </a:schemeClr>
                </a:solidFill>
                <a:latin typeface="Arial" panose="020B0604020202020204" pitchFamily="34" charset="0"/>
              </a:rPr>
              <a:t>Наркотики</a:t>
            </a:r>
          </a:p>
          <a:p>
            <a:endParaRPr lang="ru-RU" dirty="0" smtClean="0">
              <a:latin typeface="Arial" panose="020B0604020202020204" pitchFamily="34" charset="0"/>
            </a:endParaRPr>
          </a:p>
        </p:txBody>
      </p:sp>
      <p:pic>
        <p:nvPicPr>
          <p:cNvPr id="5" name="Объект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41960" y="362902"/>
            <a:ext cx="3661410" cy="3168968"/>
          </a:xfrm>
        </p:spPr>
      </p:pic>
      <p:pic>
        <p:nvPicPr>
          <p:cNvPr id="1026" name="Picture 2" descr="https://encrypted-tbn0.gstatic.com/images?q=tbn:ANd9GcTYj1GlGKn8IKCHP9PlYV3_MCpUDui1qRhfvxUdZSZHCPNMpynVj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 y="3817621"/>
            <a:ext cx="3661410"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033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0"/>
            <a:ext cx="10515600" cy="1325563"/>
          </a:xfrm>
        </p:spPr>
        <p:txBody>
          <a:bodyPr>
            <a:normAutofit/>
          </a:bodyPr>
          <a:lstStyle/>
          <a:p>
            <a:pPr algn="ctr"/>
            <a:r>
              <a:rPr lang="ru-RU" sz="8000" b="1" dirty="0" smtClean="0">
                <a:solidFill>
                  <a:schemeClr val="accent3">
                    <a:lumMod val="50000"/>
                  </a:schemeClr>
                </a:solidFill>
                <a:latin typeface="Arial" panose="020B0604020202020204" pitchFamily="34" charset="0"/>
                <a:cs typeface="Arial" panose="020B0604020202020204" pitchFamily="34" charset="0"/>
              </a:rPr>
              <a:t>Пивной алкоголизм</a:t>
            </a:r>
            <a:endParaRPr lang="ru-RU" sz="8000" b="1" dirty="0">
              <a:solidFill>
                <a:schemeClr val="accent3">
                  <a:lumMod val="50000"/>
                </a:schemeClr>
              </a:solidFill>
              <a:latin typeface="Arial" panose="020B0604020202020204" pitchFamily="34" charset="0"/>
              <a:cs typeface="Arial" panose="020B0604020202020204" pitchFamily="34"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160" y="1396720"/>
            <a:ext cx="4461469" cy="5144757"/>
          </a:xfrm>
        </p:spPr>
      </p:pic>
      <p:sp>
        <p:nvSpPr>
          <p:cNvPr id="5" name="Прямоугольник 4"/>
          <p:cNvSpPr/>
          <p:nvPr/>
        </p:nvSpPr>
        <p:spPr>
          <a:xfrm>
            <a:off x="4853354" y="1325563"/>
            <a:ext cx="7244861" cy="5324535"/>
          </a:xfrm>
          <a:prstGeom prst="rect">
            <a:avLst/>
          </a:prstGeom>
        </p:spPr>
        <p:txBody>
          <a:bodyPr wrap="square">
            <a:spAutoFit/>
          </a:bodyPr>
          <a:lstStyle/>
          <a:p>
            <a:r>
              <a:rPr lang="ru-RU" sz="2000" b="1" dirty="0" smtClean="0">
                <a:solidFill>
                  <a:schemeClr val="accent3">
                    <a:lumMod val="50000"/>
                  </a:schemeClr>
                </a:solidFill>
                <a:latin typeface="Arial" panose="020B0604020202020204" pitchFamily="34" charset="0"/>
                <a:cs typeface="Arial" panose="020B0604020202020204" pitchFamily="34" charset="0"/>
              </a:rPr>
              <a:t>Форма «пивного» алкоголизма </a:t>
            </a:r>
            <a:r>
              <a:rPr lang="ru-RU" sz="2000" b="1" dirty="0">
                <a:solidFill>
                  <a:schemeClr val="accent3">
                    <a:lumMod val="50000"/>
                  </a:schemeClr>
                </a:solidFill>
                <a:latin typeface="Arial" panose="020B0604020202020204" pitchFamily="34" charset="0"/>
                <a:cs typeface="Arial" panose="020B0604020202020204" pitchFamily="34" charset="0"/>
              </a:rPr>
              <a:t>менее заметна внешне, но так же опасна, как и «классическая».</a:t>
            </a:r>
            <a:r>
              <a:rPr lang="ru-RU" sz="2000" b="1" dirty="0" smtClean="0">
                <a:solidFill>
                  <a:schemeClr val="accent3">
                    <a:lumMod val="50000"/>
                  </a:schemeClr>
                </a:solidFill>
                <a:latin typeface="Arial" panose="020B0604020202020204" pitchFamily="34" charset="0"/>
                <a:cs typeface="Arial" panose="020B0604020202020204" pitchFamily="34" charset="0"/>
              </a:rPr>
              <a:t> </a:t>
            </a:r>
            <a:r>
              <a:rPr lang="ru-RU" sz="2000" b="1" dirty="0">
                <a:solidFill>
                  <a:schemeClr val="accent3">
                    <a:lumMod val="50000"/>
                  </a:schemeClr>
                </a:solidFill>
                <a:latin typeface="Arial" panose="020B0604020202020204" pitchFamily="34" charset="0"/>
                <a:cs typeface="Arial" panose="020B0604020202020204" pitchFamily="34" charset="0"/>
              </a:rPr>
              <a:t>С</a:t>
            </a:r>
            <a:r>
              <a:rPr lang="ru-RU" sz="2000" b="1" dirty="0" smtClean="0">
                <a:solidFill>
                  <a:schemeClr val="accent3">
                    <a:lumMod val="50000"/>
                  </a:schemeClr>
                </a:solidFill>
                <a:latin typeface="Arial" panose="020B0604020202020204" pitchFamily="34" charset="0"/>
                <a:cs typeface="Arial" panose="020B0604020202020204" pitchFamily="34" charset="0"/>
              </a:rPr>
              <a:t>ейчас </a:t>
            </a:r>
            <a:r>
              <a:rPr lang="ru-RU" sz="2000" b="1" dirty="0">
                <a:solidFill>
                  <a:schemeClr val="accent3">
                    <a:lumMod val="50000"/>
                  </a:schemeClr>
                </a:solidFill>
                <a:latin typeface="Arial" panose="020B0604020202020204" pitchFamily="34" charset="0"/>
                <a:cs typeface="Arial" panose="020B0604020202020204" pitchFamily="34" charset="0"/>
              </a:rPr>
              <a:t>активно продаются сорта, в которых присутствует до 14 % этанола! </a:t>
            </a:r>
            <a:endParaRPr lang="ru-RU" sz="2000" b="1" dirty="0" smtClean="0">
              <a:solidFill>
                <a:schemeClr val="accent3">
                  <a:lumMod val="50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2400" b="1" dirty="0" smtClean="0">
                <a:solidFill>
                  <a:srgbClr val="FF0000"/>
                </a:solidFill>
                <a:latin typeface="Arial" panose="020B0604020202020204" pitchFamily="34" charset="0"/>
                <a:cs typeface="Arial" panose="020B0604020202020204" pitchFamily="34" charset="0"/>
              </a:rPr>
              <a:t> 1 </a:t>
            </a:r>
            <a:r>
              <a:rPr lang="ru-RU" sz="2400" b="1" dirty="0">
                <a:solidFill>
                  <a:srgbClr val="FF0000"/>
                </a:solidFill>
                <a:latin typeface="Arial" panose="020B0604020202020204" pitchFamily="34" charset="0"/>
                <a:cs typeface="Arial" panose="020B0604020202020204" pitchFamily="34" charset="0"/>
              </a:rPr>
              <a:t>бутылка такого пива </a:t>
            </a:r>
            <a:r>
              <a:rPr lang="ru-RU" sz="2400" b="1" dirty="0" smtClean="0">
                <a:solidFill>
                  <a:srgbClr val="FF0000"/>
                </a:solidFill>
                <a:latin typeface="Arial" panose="020B0604020202020204" pitchFamily="34" charset="0"/>
                <a:cs typeface="Arial" panose="020B0604020202020204" pitchFamily="34" charset="0"/>
              </a:rPr>
              <a:t>=  </a:t>
            </a:r>
            <a:r>
              <a:rPr lang="ru-RU" sz="2400" b="1" dirty="0">
                <a:solidFill>
                  <a:srgbClr val="FF0000"/>
                </a:solidFill>
                <a:latin typeface="Arial" panose="020B0604020202020204" pitchFamily="34" charset="0"/>
                <a:cs typeface="Arial" panose="020B0604020202020204" pitchFamily="34" charset="0"/>
              </a:rPr>
              <a:t>50 </a:t>
            </a:r>
            <a:r>
              <a:rPr lang="ru-RU" sz="2400" b="1" dirty="0" smtClean="0">
                <a:solidFill>
                  <a:srgbClr val="FF0000"/>
                </a:solidFill>
                <a:latin typeface="Arial" panose="020B0604020202020204" pitchFamily="34" charset="0"/>
                <a:cs typeface="Arial" panose="020B0604020202020204" pitchFamily="34" charset="0"/>
              </a:rPr>
              <a:t>граммам водки.</a:t>
            </a:r>
          </a:p>
          <a:p>
            <a:pPr marL="285750" indent="-285750">
              <a:buFont typeface="Wingdings" panose="05000000000000000000" pitchFamily="2" charset="2"/>
              <a:buChar char="Ø"/>
            </a:pPr>
            <a:r>
              <a:rPr lang="ru-RU" sz="2400" b="1" dirty="0" smtClean="0">
                <a:solidFill>
                  <a:srgbClr val="FF0000"/>
                </a:solidFill>
                <a:latin typeface="Arial" panose="020B0604020202020204" pitchFamily="34" charset="0"/>
                <a:cs typeface="Arial" panose="020B0604020202020204" pitchFamily="34" charset="0"/>
              </a:rPr>
              <a:t>3 </a:t>
            </a:r>
            <a:r>
              <a:rPr lang="ru-RU" sz="2400" b="1" dirty="0">
                <a:solidFill>
                  <a:srgbClr val="FF0000"/>
                </a:solidFill>
                <a:latin typeface="Arial" panose="020B0604020202020204" pitchFamily="34" charset="0"/>
                <a:cs typeface="Arial" panose="020B0604020202020204" pitchFamily="34" charset="0"/>
              </a:rPr>
              <a:t>— 4 бутылки «полезного» напитка =</a:t>
            </a:r>
            <a:r>
              <a:rPr lang="ru-RU" sz="2400" b="1" dirty="0" smtClean="0">
                <a:solidFill>
                  <a:srgbClr val="FF0000"/>
                </a:solidFill>
                <a:latin typeface="Arial" panose="020B0604020202020204" pitchFamily="34" charset="0"/>
                <a:cs typeface="Arial" panose="020B0604020202020204" pitchFamily="34" charset="0"/>
              </a:rPr>
              <a:t> </a:t>
            </a:r>
            <a:r>
              <a:rPr lang="ru-RU" sz="2400" b="1" dirty="0">
                <a:solidFill>
                  <a:srgbClr val="FF0000"/>
                </a:solidFill>
                <a:latin typeface="Arial" panose="020B0604020202020204" pitchFamily="34" charset="0"/>
                <a:cs typeface="Arial" panose="020B0604020202020204" pitchFamily="34" charset="0"/>
              </a:rPr>
              <a:t>стакан </a:t>
            </a:r>
            <a:r>
              <a:rPr lang="ru-RU" sz="2400" b="1" dirty="0" smtClean="0">
                <a:solidFill>
                  <a:srgbClr val="FF0000"/>
                </a:solidFill>
                <a:latin typeface="Arial" panose="020B0604020202020204" pitchFamily="34" charset="0"/>
                <a:cs typeface="Arial" panose="020B0604020202020204" pitchFamily="34" charset="0"/>
              </a:rPr>
              <a:t>водки.</a:t>
            </a:r>
          </a:p>
          <a:p>
            <a:r>
              <a:rPr lang="ru-RU" sz="2000" b="1" dirty="0" smtClean="0">
                <a:solidFill>
                  <a:schemeClr val="accent3">
                    <a:lumMod val="50000"/>
                  </a:schemeClr>
                </a:solidFill>
                <a:latin typeface="Arial" panose="020B0604020202020204" pitchFamily="34" charset="0"/>
                <a:cs typeface="Arial" panose="020B0604020202020204" pitchFamily="34" charset="0"/>
              </a:rPr>
              <a:t>Исследователи, изучающие проблему алкоголизма, считают, что разделять алкогольные напитки по «степени воздействия» на человеческий организм неправильно. Любая концентрация этилового спирта, даже очень низкая, рано или поздно начинает оказывать негативное влияние на все клетки нашего тела.</a:t>
            </a:r>
          </a:p>
          <a:p>
            <a:pPr marL="342900" indent="-342900">
              <a:buFont typeface="Wingdings" panose="05000000000000000000" pitchFamily="2" charset="2"/>
              <a:buChar char="Ø"/>
            </a:pPr>
            <a:r>
              <a:rPr lang="ru-RU" sz="2400" b="1" dirty="0" smtClean="0">
                <a:solidFill>
                  <a:srgbClr val="FF0000"/>
                </a:solidFill>
                <a:latin typeface="Arial" panose="020B0604020202020204" pitchFamily="34" charset="0"/>
                <a:cs typeface="Arial" panose="020B0604020202020204" pitchFamily="34" charset="0"/>
              </a:rPr>
              <a:t> Не существует безвредных спиртных напитков. </a:t>
            </a:r>
            <a:endParaRPr lang="ru-RU"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3106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1628" y="-210227"/>
            <a:ext cx="13342406" cy="1325563"/>
          </a:xfrm>
        </p:spPr>
        <p:txBody>
          <a:bodyPr>
            <a:normAutofit/>
          </a:bodyPr>
          <a:lstStyle/>
          <a:p>
            <a:pPr algn="ctr"/>
            <a:r>
              <a:rPr lang="ru-RU" sz="3600" b="1" dirty="0" smtClean="0">
                <a:solidFill>
                  <a:srgbClr val="FF0000"/>
                </a:solidFill>
                <a:latin typeface="Arial" panose="020B0604020202020204" pitchFamily="34" charset="0"/>
                <a:cs typeface="Arial" panose="020B0604020202020204" pitchFamily="34" charset="0"/>
              </a:rPr>
              <a:t>Пиво вызывает сильную алкогольную зависимость!</a:t>
            </a:r>
            <a:endParaRPr lang="ru-RU" sz="3600" b="1" dirty="0">
              <a:solidFill>
                <a:srgbClr val="FF0000"/>
              </a:solidFill>
              <a:latin typeface="Arial" panose="020B0604020202020204" pitchFamily="34" charset="0"/>
              <a:cs typeface="Arial" panose="020B0604020202020204" pitchFamily="34" charset="0"/>
            </a:endParaRPr>
          </a:p>
        </p:txBody>
      </p:sp>
      <p:pic>
        <p:nvPicPr>
          <p:cNvPr id="4" name="Объект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95209" y="1074182"/>
            <a:ext cx="4852988" cy="5336892"/>
          </a:xfrm>
        </p:spPr>
      </p:pic>
      <p:sp>
        <p:nvSpPr>
          <p:cNvPr id="5" name="Прямоугольник 4"/>
          <p:cNvSpPr/>
          <p:nvPr/>
        </p:nvSpPr>
        <p:spPr>
          <a:xfrm>
            <a:off x="5233414" y="1093437"/>
            <a:ext cx="6746254" cy="5316007"/>
          </a:xfrm>
          <a:prstGeom prst="rect">
            <a:avLst/>
          </a:prstGeom>
        </p:spPr>
        <p:txBody>
          <a:bodyPr wrap="square">
            <a:spAutoFit/>
          </a:bodyPr>
          <a:lstStyle/>
          <a:p>
            <a:pPr>
              <a:lnSpc>
                <a:spcPct val="107000"/>
              </a:lnSpc>
              <a:spcAft>
                <a:spcPts val="800"/>
              </a:spcAft>
            </a:pPr>
            <a:r>
              <a:rPr lang="ru-RU" b="1" i="1" dirty="0" smtClean="0">
                <a:solidFill>
                  <a:srgbClr val="333333"/>
                </a:solidFill>
                <a:effectLst/>
                <a:latin typeface="Verdana" panose="020B0604030504040204" pitchFamily="34" charset="0"/>
                <a:ea typeface="Calibri" panose="020F0502020204030204" pitchFamily="34" charset="0"/>
                <a:cs typeface="Times New Roman" panose="02020603050405020304" pitchFamily="18" charset="0"/>
              </a:rPr>
              <a:t> </a:t>
            </a:r>
            <a:r>
              <a:rPr lang="ru-RU" sz="2000" b="1" i="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И</a:t>
            </a:r>
            <a:r>
              <a:rPr lang="ru-RU" sz="2000" b="1" i="1" dirty="0" smtClean="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звестно, что фармакологическим свойством пива является быстрое успокоение. Напиток сочетает опьяняющее действие, совмещенное с седативным эффектом. По прошествии времени человек, повседневно злоупотребляющий его распитием, теряет способность к расслаблению в состоянии трезвости. Потребляемая доза подлежит увеличению. Такова схема формирования пивного алкоголизма, ведущего к тому, что обмен веществ необратимо меняется и зависимость закрепляется уже на физиологическом уровне</a:t>
            </a:r>
            <a:r>
              <a:rPr lang="ru-RU" sz="2000" b="1" i="1" dirty="0"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a:t>
            </a:r>
            <a:endParaRPr lang="ru-RU" sz="2000" b="1" i="1" dirty="0" smtClean="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Wingdings" panose="05000000000000000000" pitchFamily="2" charset="2"/>
              <a:buChar char="Ø"/>
            </a:pPr>
            <a:r>
              <a:rPr lang="ru-RU" sz="20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Развивается медленно и незаметно</a:t>
            </a:r>
          </a:p>
          <a:p>
            <a:pPr marL="342900" indent="-342900">
              <a:lnSpc>
                <a:spcPct val="107000"/>
              </a:lnSpc>
              <a:spcAft>
                <a:spcPts val="800"/>
              </a:spcAft>
              <a:buFont typeface="Wingdings" panose="05000000000000000000" pitchFamily="2" charset="2"/>
              <a:buChar char="Ø"/>
            </a:pPr>
            <a:r>
              <a:rPr lang="ru-RU" sz="2000" b="1" i="1" dirty="0" smtClean="0">
                <a:solidFill>
                  <a:srgbClr val="FF0000"/>
                </a:solidFill>
                <a:effectLst/>
                <a:latin typeface="Arial" panose="020B0604020202020204" pitchFamily="34" charset="0"/>
                <a:ea typeface="Calibri" panose="020F0502020204030204" pitchFamily="34" charset="0"/>
                <a:cs typeface="Arial" panose="020B0604020202020204" pitchFamily="34" charset="0"/>
              </a:rPr>
              <a:t>Быстро переходит в хроническую стадию</a:t>
            </a:r>
          </a:p>
          <a:p>
            <a:pPr marL="342900" indent="-342900">
              <a:lnSpc>
                <a:spcPct val="107000"/>
              </a:lnSpc>
              <a:spcAft>
                <a:spcPts val="800"/>
              </a:spcAft>
              <a:buFont typeface="Wingdings" panose="05000000000000000000" pitchFamily="2" charset="2"/>
              <a:buChar char="Ø"/>
            </a:pPr>
            <a:r>
              <a:rPr lang="ru-RU" sz="2000" b="1" i="1" dirty="0" smtClean="0">
                <a:solidFill>
                  <a:srgbClr val="FF0000"/>
                </a:solidFill>
                <a:latin typeface="Arial" panose="020B0604020202020204" pitchFamily="34" charset="0"/>
                <a:ea typeface="Calibri" panose="020F0502020204030204" pitchFamily="34" charset="0"/>
                <a:cs typeface="Arial" panose="020B0604020202020204" pitchFamily="34" charset="0"/>
              </a:rPr>
              <a:t>Возникает даже у подростков 13-15 лет</a:t>
            </a:r>
            <a:endParaRPr lang="ru-RU" sz="20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30872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5014" y="0"/>
            <a:ext cx="11892863" cy="1325563"/>
          </a:xfrm>
        </p:spPr>
        <p:txBody>
          <a:bodyPr>
            <a:normAutofit/>
          </a:bodyPr>
          <a:lstStyle/>
          <a:p>
            <a:pPr algn="ctr"/>
            <a:r>
              <a:rPr lang="ru-RU" b="1" dirty="0" smtClean="0">
                <a:solidFill>
                  <a:srgbClr val="FF0000"/>
                </a:solidFill>
                <a:latin typeface="Arial" panose="020B0604020202020204" pitchFamily="34" charset="0"/>
                <a:cs typeface="Arial" panose="020B0604020202020204" pitchFamily="34" charset="0"/>
              </a:rPr>
              <a:t>Последствия подросткового алкоголизма</a:t>
            </a:r>
            <a:endParaRPr lang="ru-RU" b="1" dirty="0">
              <a:solidFill>
                <a:srgbClr val="FF0000"/>
              </a:solidFill>
              <a:latin typeface="Arial" panose="020B0604020202020204" pitchFamily="34" charset="0"/>
              <a:cs typeface="Arial" panose="020B0604020202020204" pitchFamily="34"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014" y="1178805"/>
            <a:ext cx="4910712" cy="5504934"/>
          </a:xfrm>
        </p:spPr>
      </p:pic>
      <p:sp>
        <p:nvSpPr>
          <p:cNvPr id="5" name="Прямоугольник 4"/>
          <p:cNvSpPr/>
          <p:nvPr/>
        </p:nvSpPr>
        <p:spPr>
          <a:xfrm>
            <a:off x="5210978" y="1051428"/>
            <a:ext cx="6981022" cy="5632311"/>
          </a:xfrm>
          <a:prstGeom prst="rect">
            <a:avLst/>
          </a:prstGeom>
        </p:spPr>
        <p:txBody>
          <a:bodyPr wrap="square">
            <a:spAutoFit/>
          </a:bodyPr>
          <a:lstStyle/>
          <a:p>
            <a:r>
              <a:rPr lang="ru-RU" sz="24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М</a:t>
            </a:r>
            <a:r>
              <a:rPr lang="ru-RU" sz="2400" b="1" dirty="0"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олодой </a:t>
            </a:r>
            <a:r>
              <a:rPr lang="ru-RU" sz="24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организм оказывается наиболее чувствительным ко всякого рода яду, в том числе и к алкоголю. </a:t>
            </a:r>
            <a:r>
              <a:rPr lang="ru-RU" sz="2400" b="1" dirty="0"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У детей</a:t>
            </a:r>
            <a:r>
              <a:rPr lang="ru-RU" sz="24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 и подростков, если они начинают употреблять спиртное, гораздо раньше наступает зависимость и появляются тяжелые осложнения со стороны внутренних органов. Кроме того, учитывая незрелость </a:t>
            </a:r>
            <a:r>
              <a:rPr lang="ru-RU" sz="2400" b="1" dirty="0"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психики подростка, </a:t>
            </a:r>
            <a:r>
              <a:rPr lang="ru-RU" sz="2400" b="1" dirty="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у них может полностью отсутствовать осознание своей болезни, что является главным для ее лечения. Начавший употреблять пиво подросток в дальнейшем неспособен отказаться от него. Чаще же он переходит на более крепкие спиртные напитки, и тогда крах неизбежен.</a:t>
            </a:r>
            <a:endParaRPr lang="ru-RU" sz="2400" b="1" dirty="0">
              <a:solidFill>
                <a:schemeClr val="accent3">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2858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9217" y="0"/>
            <a:ext cx="10515600" cy="1325563"/>
          </a:xfrm>
        </p:spPr>
        <p:txBody>
          <a:bodyPr>
            <a:normAutofit/>
          </a:bodyPr>
          <a:lstStyle/>
          <a:p>
            <a:pPr algn="ctr"/>
            <a:r>
              <a:rPr lang="ru-RU" sz="6000" b="1" dirty="0" smtClean="0">
                <a:solidFill>
                  <a:srgbClr val="FF0000"/>
                </a:solidFill>
                <a:latin typeface="Arial" panose="020B0604020202020204" pitchFamily="34" charset="0"/>
                <a:cs typeface="Arial" panose="020B0604020202020204" pitchFamily="34" charset="0"/>
              </a:rPr>
              <a:t>Влияние пива на организм</a:t>
            </a:r>
            <a:endParaRPr lang="ru-RU" sz="6000" b="1" dirty="0">
              <a:solidFill>
                <a:srgbClr val="FF0000"/>
              </a:solidFill>
              <a:latin typeface="Arial" panose="020B0604020202020204" pitchFamily="34" charset="0"/>
              <a:cs typeface="Arial" panose="020B0604020202020204" pitchFamily="34"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286" y="1318022"/>
            <a:ext cx="4726359" cy="5262979"/>
          </a:xfrm>
        </p:spPr>
      </p:pic>
      <p:sp>
        <p:nvSpPr>
          <p:cNvPr id="5" name="Прямоугольник 4"/>
          <p:cNvSpPr/>
          <p:nvPr/>
        </p:nvSpPr>
        <p:spPr>
          <a:xfrm>
            <a:off x="5104563" y="1318022"/>
            <a:ext cx="6964185" cy="5262979"/>
          </a:xfrm>
          <a:prstGeom prst="rect">
            <a:avLst/>
          </a:prstGeom>
        </p:spPr>
        <p:txBody>
          <a:bodyPr wrap="square">
            <a:spAutoFit/>
          </a:bodyPr>
          <a:lstStyle/>
          <a:p>
            <a:r>
              <a:rPr lang="ru-RU" sz="2400" b="1" dirty="0">
                <a:solidFill>
                  <a:schemeClr val="accent3">
                    <a:lumMod val="50000"/>
                  </a:schemeClr>
                </a:solidFill>
                <a:latin typeface="Arial" panose="020B0604020202020204" pitchFamily="34" charset="0"/>
                <a:cs typeface="Arial" panose="020B0604020202020204" pitchFamily="34" charset="0"/>
              </a:rPr>
              <a:t>П</a:t>
            </a:r>
            <a:r>
              <a:rPr lang="ru-RU" sz="2400" b="1" dirty="0" smtClean="0">
                <a:solidFill>
                  <a:schemeClr val="accent3">
                    <a:lumMod val="50000"/>
                  </a:schemeClr>
                </a:solidFill>
                <a:latin typeface="Arial" panose="020B0604020202020204" pitchFamily="34" charset="0"/>
                <a:cs typeface="Arial" panose="020B0604020202020204" pitchFamily="34" charset="0"/>
              </a:rPr>
              <a:t>о </a:t>
            </a:r>
            <a:r>
              <a:rPr lang="ru-RU" sz="2400" b="1" dirty="0">
                <a:solidFill>
                  <a:schemeClr val="accent3">
                    <a:lumMod val="50000"/>
                  </a:schemeClr>
                </a:solidFill>
                <a:latin typeface="Arial" panose="020B0604020202020204" pitchFamily="34" charset="0"/>
                <a:cs typeface="Arial" panose="020B0604020202020204" pitchFamily="34" charset="0"/>
              </a:rPr>
              <a:t>вредности для организма пиво может сравниться с </a:t>
            </a:r>
            <a:r>
              <a:rPr lang="ru-RU" sz="2400" b="1" dirty="0" smtClean="0">
                <a:solidFill>
                  <a:schemeClr val="accent3">
                    <a:lumMod val="50000"/>
                  </a:schemeClr>
                </a:solidFill>
                <a:latin typeface="Arial" panose="020B0604020202020204" pitchFamily="34" charset="0"/>
                <a:cs typeface="Arial" panose="020B0604020202020204" pitchFamily="34" charset="0"/>
              </a:rPr>
              <a:t>самогоном. В результате при сбраживании образуется много сивушных масел (альдегиды</a:t>
            </a:r>
            <a:r>
              <a:rPr lang="ru-RU" sz="2400" b="1" dirty="0">
                <a:solidFill>
                  <a:schemeClr val="accent3">
                    <a:lumMod val="50000"/>
                  </a:schemeClr>
                </a:solidFill>
                <a:latin typeface="Arial" panose="020B0604020202020204" pitchFamily="34" charset="0"/>
                <a:cs typeface="Arial" panose="020B0604020202020204" pitchFamily="34" charset="0"/>
              </a:rPr>
              <a:t>, </a:t>
            </a:r>
            <a:r>
              <a:rPr lang="ru-RU" sz="2400" b="1" dirty="0" smtClean="0">
                <a:solidFill>
                  <a:schemeClr val="accent3">
                    <a:lumMod val="50000"/>
                  </a:schemeClr>
                </a:solidFill>
                <a:latin typeface="Arial" panose="020B0604020202020204" pitchFamily="34" charset="0"/>
                <a:cs typeface="Arial" panose="020B0604020202020204" pitchFamily="34" charset="0"/>
              </a:rPr>
              <a:t>кетоны, сложные эфиры), ядовитых спиртов (метиловый, пропиловый</a:t>
            </a:r>
            <a:r>
              <a:rPr lang="ru-RU" sz="2400" b="1" dirty="0">
                <a:solidFill>
                  <a:schemeClr val="accent3">
                    <a:lumMod val="50000"/>
                  </a:schemeClr>
                </a:solidFill>
                <a:latin typeface="Arial" panose="020B0604020202020204" pitchFamily="34" charset="0"/>
                <a:cs typeface="Arial" panose="020B0604020202020204" pitchFamily="34" charset="0"/>
              </a:rPr>
              <a:t>) и </a:t>
            </a:r>
            <a:r>
              <a:rPr lang="ru-RU" sz="2400" b="1" dirty="0" smtClean="0">
                <a:solidFill>
                  <a:schemeClr val="accent3">
                    <a:lumMod val="50000"/>
                  </a:schemeClr>
                </a:solidFill>
                <a:latin typeface="Arial" panose="020B0604020202020204" pitchFamily="34" charset="0"/>
                <a:cs typeface="Arial" panose="020B0604020202020204" pitchFamily="34" charset="0"/>
              </a:rPr>
              <a:t>нитразамины. </a:t>
            </a:r>
            <a:r>
              <a:rPr lang="ru-RU" sz="2400" b="1" dirty="0">
                <a:solidFill>
                  <a:schemeClr val="accent3">
                    <a:lumMod val="50000"/>
                  </a:schemeClr>
                </a:solidFill>
                <a:latin typeface="Arial" panose="020B0604020202020204" pitchFamily="34" charset="0"/>
                <a:cs typeface="Arial" panose="020B0604020202020204" pitchFamily="34" charset="0"/>
              </a:rPr>
              <a:t>П</a:t>
            </a:r>
            <a:r>
              <a:rPr lang="ru-RU" sz="2400" b="1" dirty="0" smtClean="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ри регулярном потреблении пива токсины накапливаются в клетках и это приводит к тяжелым физическим заболеваниям и </a:t>
            </a:r>
            <a:r>
              <a:rPr lang="ru-RU" sz="2400" b="1" dirty="0" smtClean="0">
                <a:solidFill>
                  <a:schemeClr val="accent3">
                    <a:lumMod val="50000"/>
                  </a:schemeClr>
                </a:solidFill>
                <a:latin typeface="Arial" panose="020B0604020202020204" pitchFamily="34" charset="0"/>
                <a:ea typeface="Calibri" panose="020F0502020204030204" pitchFamily="34" charset="0"/>
                <a:cs typeface="Arial" panose="020B0604020202020204" pitchFamily="34" charset="0"/>
              </a:rPr>
              <a:t>деградирующим </a:t>
            </a:r>
            <a:r>
              <a:rPr lang="ru-RU" sz="2400" b="1" dirty="0" smtClean="0">
                <a:solidFill>
                  <a:schemeClr val="accent3">
                    <a:lumMod val="50000"/>
                  </a:schemeClr>
                </a:solidFill>
                <a:effectLst/>
                <a:latin typeface="Arial" panose="020B0604020202020204" pitchFamily="34" charset="0"/>
                <a:ea typeface="Calibri" panose="020F0502020204030204" pitchFamily="34" charset="0"/>
                <a:cs typeface="Arial" panose="020B0604020202020204" pitchFamily="34" charset="0"/>
              </a:rPr>
              <a:t>изменениям личности.</a:t>
            </a:r>
          </a:p>
          <a:p>
            <a:r>
              <a:rPr lang="ru-RU" sz="2400" b="1" dirty="0" smtClean="0">
                <a:solidFill>
                  <a:schemeClr val="accent3">
                    <a:lumMod val="50000"/>
                  </a:schemeClr>
                </a:solidFill>
                <a:latin typeface="Arial" panose="020B0604020202020204" pitchFamily="34" charset="0"/>
                <a:cs typeface="Arial" panose="020B0604020202020204" pitchFamily="34" charset="0"/>
              </a:rPr>
              <a:t>Пиво-это высококалорийный напиток, который приводит к прибавлению массы тела и даже способствует возникновению ожирения.</a:t>
            </a:r>
            <a:endParaRPr lang="ru-RU" dirty="0">
              <a:solidFill>
                <a:schemeClr val="accent3">
                  <a:lumMod val="50000"/>
                </a:schemeClr>
              </a:solidFill>
            </a:endParaRPr>
          </a:p>
        </p:txBody>
      </p:sp>
    </p:spTree>
    <p:extLst>
      <p:ext uri="{BB962C8B-B14F-4D97-AF65-F5344CB8AC3E}">
        <p14:creationId xmlns:p14="http://schemas.microsoft.com/office/powerpoint/2010/main" val="1986226615"/>
      </p:ext>
    </p:extLst>
  </p:cSld>
  <p:clrMapOvr>
    <a:masterClrMapping/>
  </p:clrMapOvr>
</p:sld>
</file>

<file path=ppt/theme/theme1.xml><?xml version="1.0" encoding="utf-8"?>
<a:theme xmlns:a="http://schemas.openxmlformats.org/drawingml/2006/main" name="Тема Office">
  <a:themeElements>
    <a:clrScheme name="Оранжевый">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2152</TotalTime>
  <Words>1125</Words>
  <Application>Microsoft Office PowerPoint</Application>
  <PresentationFormat>Широкоэкранный</PresentationFormat>
  <Paragraphs>104</Paragraphs>
  <Slides>24</Slides>
  <Notes>0</Notes>
  <HiddenSlides>0</HiddenSlides>
  <MMClips>1</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24</vt:i4>
      </vt:variant>
    </vt:vector>
  </HeadingPairs>
  <TitlesOfParts>
    <vt:vector size="34" baseType="lpstr">
      <vt:lpstr>Aharoni</vt:lpstr>
      <vt:lpstr>Arial</vt:lpstr>
      <vt:lpstr>Arial Black</vt:lpstr>
      <vt:lpstr>Calibri</vt:lpstr>
      <vt:lpstr>Calibri Light</vt:lpstr>
      <vt:lpstr>Georgia</vt:lpstr>
      <vt:lpstr>Times New Roman</vt:lpstr>
      <vt:lpstr>Verdana</vt:lpstr>
      <vt:lpstr>Wingdings</vt:lpstr>
      <vt:lpstr>Тема Office</vt:lpstr>
      <vt:lpstr>Презентация PowerPoint</vt:lpstr>
      <vt:lpstr>Пиво и энерготоники. Вред употребления.</vt:lpstr>
      <vt:lpstr>Пивной алкоголизм</vt:lpstr>
      <vt:lpstr>Презентация PowerPoint</vt:lpstr>
      <vt:lpstr>Презентация PowerPoint</vt:lpstr>
      <vt:lpstr>Пивной алкоголизм</vt:lpstr>
      <vt:lpstr>Пиво вызывает сильную алкогольную зависимость!</vt:lpstr>
      <vt:lpstr>Последствия подросткового алкоголизма</vt:lpstr>
      <vt:lpstr>Влияние пива на организм</vt:lpstr>
      <vt:lpstr>ВРЕД ПИВА ДЛЯ ПЕЧЕНИ</vt:lpstr>
      <vt:lpstr>ВРЕД ПИВА ДЛЯ ЖКТ</vt:lpstr>
      <vt:lpstr>ВРЕД ПИВА ДЛЯ ПОЧЕК</vt:lpstr>
      <vt:lpstr>Вред пива для сердца</vt:lpstr>
      <vt:lpstr>Влияние пива на мужской организм</vt:lpstr>
      <vt:lpstr>Презентация PowerPoint</vt:lpstr>
      <vt:lpstr>Влияние пива на женский организм</vt:lpstr>
      <vt:lpstr>Презентация PowerPoint</vt:lpstr>
      <vt:lpstr>БЕЗАЛКОГОЛЬНОЕ ПИВО</vt:lpstr>
      <vt:lpstr>Энергетические напитки</vt:lpstr>
      <vt:lpstr>Вред энергетических напитков</vt:lpstr>
      <vt:lpstr>Сочетание с алкоголем</vt:lpstr>
      <vt:lpstr>Это путь к катастрофе</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Администратор</dc:creator>
  <cp:lastModifiedBy>Администратор</cp:lastModifiedBy>
  <cp:revision>153</cp:revision>
  <cp:lastPrinted>2015-09-16T05:16:44Z</cp:lastPrinted>
  <dcterms:created xsi:type="dcterms:W3CDTF">2015-07-17T06:25:05Z</dcterms:created>
  <dcterms:modified xsi:type="dcterms:W3CDTF">2016-08-03T06:55:11Z</dcterms:modified>
</cp:coreProperties>
</file>