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64" r:id="rId4"/>
    <p:sldId id="283" r:id="rId5"/>
    <p:sldId id="281" r:id="rId6"/>
    <p:sldId id="261" r:id="rId7"/>
    <p:sldId id="265" r:id="rId8"/>
    <p:sldId id="260" r:id="rId9"/>
    <p:sldId id="258" r:id="rId10"/>
    <p:sldId id="273" r:id="rId11"/>
    <p:sldId id="278" r:id="rId12"/>
    <p:sldId id="267" r:id="rId13"/>
    <p:sldId id="268" r:id="rId14"/>
    <p:sldId id="269" r:id="rId15"/>
    <p:sldId id="270" r:id="rId16"/>
    <p:sldId id="266" r:id="rId17"/>
    <p:sldId id="262" r:id="rId18"/>
    <p:sldId id="282" r:id="rId19"/>
    <p:sldId id="257" r:id="rId20"/>
    <p:sldId id="259" r:id="rId21"/>
    <p:sldId id="279" r:id="rId22"/>
    <p:sldId id="277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F811-96E8-4FEC-8D62-BDDFD783D2E2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FD00-5DAC-423E-801E-8C81F7563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8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9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1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0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486D2A-B6CD-4DEA-87BF-7EFCFBB1585E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93775" y="677863"/>
            <a:ext cx="4872038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3921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83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6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59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7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36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50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8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5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3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343C-1078-4879-BAD8-52D1CC0CFDE9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6BE9-C788-409B-AC72-16CBEB541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2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com.ru/cabinet/drugs/diagnost/diag_hom.html#&#1057;&#1083;&#1077;&#1076;&#1099; &#1091;&#1082;&#1086;&#1083;&#1086;&#1074;" TargetMode="External"/><Relationship Id="rId2" Type="http://schemas.openxmlformats.org/officeDocument/2006/relationships/hyperlink" Target="http://www.narcom.ru/cabinet/drugs/diagnost/diag_hom.html#&#1042;&#1085;&#1077;&#1096;&#1085;&#1080;&#1081; &#1074;&#1080;&#1076;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4%D0%B8%D0%B7%D0%B0%D0%B9%D0%BD%D0%B5%D1%80%D1%81%D0%BA%D0%B8%D0%B5_%D0%BD%D0%B0%D1%80%D0%BA%D0%BE%D1%82%D0%B8%D0%BA%D0%B8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ru.wikipedia.org/wiki/CP_47,49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HU-210" TargetMode="External"/><Relationship Id="rId5" Type="http://schemas.openxmlformats.org/officeDocument/2006/relationships/hyperlink" Target="https://ru.wikipedia.org/wiki/JWH-018" TargetMode="External"/><Relationship Id="rId4" Type="http://schemas.openxmlformats.org/officeDocument/2006/relationships/hyperlink" Target="https://ru.wikipedia.org/wiki/%D0%A1%D0%B8%D0%BD%D1%82%D0%B5%D1%82%D0%B8%D1%87%D0%B5%D1%81%D0%BA%D0%B8%D0%B5_%D0%BA%D0%B0%D0%BD%D0%BD%D0%B0%D0%B1%D0%B8%D0%BD%D0%BE%D0%B8%D0%B4%D1%8B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7%D0%BC%D0%B5%D0%BD%D1%91%D0%BD%D0%BD%D0%BE%D0%B5_%D1%81%D0%BE%D1%81%D1%82%D0%BE%D1%8F%D0%BD%D0%B8%D0%B5_%D1%81%D0%BE%D0%B7%D0%BD%D0%B0%D0%BD%D0%B8%D1%8F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s://ru.wikipedia.org/wiki/%D0%9F%D1%81%D0%B8%D1%85%D0%B8%D1%87%D0%B5%D1%81%D0%BA%D0%BE%D0%B5_%D1%81%D0%BE%D1%81%D1%82%D0%BE%D1%8F%D0%BD%D0%B8%D0%B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6%D0%B5%D0%BD%D1%82%D1%80%D0%B0%D0%BB%D1%8C%D0%BD%D0%B0%D1%8F_%D0%BD%D0%B5%D1%80%D0%B2%D0%BD%D0%B0%D1%8F_%D1%81%D0%B8%D1%81%D1%82%D0%B5%D0%BC%D0%B0" TargetMode="External"/><Relationship Id="rId5" Type="http://schemas.openxmlformats.org/officeDocument/2006/relationships/hyperlink" Target="https://ru.wikipedia.org/wiki/%D0%A1%D0%BC%D0%B5%D1%81%D1%8C_(%D1%85%D0%B8%D0%BC%D0%B8%D1%8F)" TargetMode="External"/><Relationship Id="rId10" Type="http://schemas.openxmlformats.org/officeDocument/2006/relationships/hyperlink" Target="https://ru.wikipedia.org/wiki/%D0%9D%D0%B0%D1%80%D0%BA%D0%BE%D1%82%D0%B8%D0%BA" TargetMode="External"/><Relationship Id="rId4" Type="http://schemas.openxmlformats.org/officeDocument/2006/relationships/hyperlink" Target="https://ru.wikipedia.org/wiki/%D0%92%D0%B5%D1%89%D0%B5%D1%81%D1%82%D0%B2%D0%BE" TargetMode="External"/><Relationship Id="rId9" Type="http://schemas.openxmlformats.org/officeDocument/2006/relationships/hyperlink" Target="https://ru.wikipedia.org/wiki/%D0%9F%D1%81%D0%B8%D1%85%D0%B8%D1%87%D0%B5%D1%81%D0%BA%D0%BE%D0%B5_%D1%80%D0%B0%D1%81%D1%81%D1%82%D1%80%D0%BE%D0%B9%D1%81%D1%82%D0%B2%D0%B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1%80%D0%BA%D0%BE%D1%82%D0%B8%D0%BA%D0%B8" TargetMode="External"/><Relationship Id="rId2" Type="http://schemas.openxmlformats.org/officeDocument/2006/relationships/hyperlink" Target="https://ru.wikipedia.org/wiki/%D0%9F%D1%81%D0%B8%D1%85%D0%BE%D0%B0%D0%BA%D1%82%D0%B8%D0%B2%D0%BD%D1%8B%D0%B5_%D0%B2%D0%B5%D1%89%D0%B5%D1%81%D1%82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ru.wikipedia.org/wiki/%D0%A1%D1%82%D1%80%D1%83%D0%BA%D1%82%D1%83%D1%80%D0%B0#.D0.A5.D0.B8.D0.BC.D0.B8.D1.8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18" y="4594033"/>
            <a:ext cx="11898217" cy="22639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Презентацию подготовила: Джалад Юлия Геннадьевна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Специалист по связям с общественностью ГБУЗ «Самарского областного центра медицинской профилактики»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      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САМАРА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18" y="1585272"/>
            <a:ext cx="11699914" cy="2633031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Спайсы</a:t>
            </a:r>
            <a:r>
              <a:rPr lang="ru-RU" sz="4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 </a:t>
            </a:r>
            <a:r>
              <a:rPr lang="ru-RU" sz="9600" b="1" dirty="0">
                <a:solidFill>
                  <a:srgbClr val="C00000"/>
                </a:solidFill>
                <a:latin typeface="Arial Black" panose="020B0A04020102020204" pitchFamily="34" charset="0"/>
              </a:rPr>
              <a:t>Н</a:t>
            </a: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асвай</a:t>
            </a:r>
            <a:endParaRPr lang="ru-RU" sz="9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4400" y="73248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255435"/>
            <a:ext cx="11953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здравоохранения Самарской области ГБУЗ «Самарский областной центр медицинской профилактики»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656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544" y="238032"/>
            <a:ext cx="9443195" cy="8856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Насвай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2327" y="1223358"/>
            <a:ext cx="5883008" cy="54737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Маленькие шарики зеленого цвета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Щелочь и табак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Махорка сорта «нас»</a:t>
            </a:r>
            <a:endParaRPr lang="ru-RU" sz="1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ашённая известь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Зола растений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уриный </a:t>
            </a: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помёт или верблюжий 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кизяк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Компоненты </a:t>
            </a: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различных 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растений, масло</a:t>
            </a: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11200" b="1" dirty="0">
                <a:latin typeface="Arial" panose="020B0604020202020204" pitchFamily="34" charset="0"/>
                <a:cs typeface="Arial" panose="020B0604020202020204" pitchFamily="34" charset="0"/>
              </a:rPr>
              <a:t> улучшения вкуса иногда добавляют </a:t>
            </a: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приправы</a:t>
            </a:r>
            <a:endParaRPr lang="ru-RU" sz="1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Ш"/>
              <a:defRPr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Конопля</a:t>
            </a:r>
            <a:r>
              <a:rPr lang="ru-RU" sz="1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Times New Roman" pitchFamily="18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" y="944102"/>
            <a:ext cx="5875509" cy="579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Краткосрочное воздействие насвая</a:t>
            </a:r>
            <a:endParaRPr lang="ru-RU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523" y="1131563"/>
            <a:ext cx="11666863" cy="435133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сильное местное жжение слизистой ротовой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полости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волдырей на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губах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приступы тошноты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расстройство желудка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головная боль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головокружение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тяжесть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голове, а позднее и во всех частях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апатия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резкое слюноотделение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расслабленность мышц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потливость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ффект длится 10 минут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Насвай-никотиносодержащий продукт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45195" y="1197664"/>
            <a:ext cx="11586072" cy="435133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Насвай употребляют орально – кладут в рот под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губу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маленький зеленый шарик. Шарик начинает растворяться в слюне, которую стимулирует к обильному выделению гашеная известь.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Растворяясь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слюне, из насвая через капилляры ротовой полости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кровь впитывается большое количество никотина, которое содержит табачная пыль.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Самое основное это никотиновая зависимость. Если раньше это были сигареты, теперь насвай. Содержание никотина в нем больше чем в обычной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сигарете.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Насвай вызывает сильную наркотическую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зависимость.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504" y="-97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Последствия употребления насвая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8" y="1098186"/>
            <a:ext cx="5453133" cy="5526968"/>
          </a:xfrm>
        </p:spPr>
      </p:pic>
      <p:sp>
        <p:nvSpPr>
          <p:cNvPr id="5" name="Прямоугольник 4"/>
          <p:cNvSpPr/>
          <p:nvPr/>
        </p:nvSpPr>
        <p:spPr>
          <a:xfrm>
            <a:off x="5714298" y="1123720"/>
            <a:ext cx="62500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данным узбекских онкологов, 80% случаев рака языка, губы и других органов полости рта, а также гортани были связаны с тем, что люди употребляют насвай. - Насвай – это стопроцентная вероятность заболеть раком. </a:t>
            </a:r>
            <a:endParaRPr lang="ru-RU" sz="20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Садоводы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знают, что будет с растением, если его полить неразбавленным раствором куриного помета: оно "сгорит". Врачи подтверждают, что то же самое происходит в организме человека, употребляющего насвай, страдают в первую очередь слизистая рта и желудочно-кишечный тракт. Длительный прием насвая может привести к язве желудка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Кариес, пародонтоз, периодонтит, пульпиты – это все спутники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насвая.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3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334" y="-975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употребления насвая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2" y="1366092"/>
            <a:ext cx="5827512" cy="51854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81" y="1366093"/>
            <a:ext cx="5720615" cy="516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133" y="-845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употребления насвая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8" y="1077490"/>
            <a:ext cx="4777054" cy="5532184"/>
          </a:xfrm>
        </p:spPr>
      </p:pic>
      <p:sp>
        <p:nvSpPr>
          <p:cNvPr id="5" name="Прямоугольник 4"/>
          <p:cNvSpPr/>
          <p:nvPr/>
        </p:nvSpPr>
        <p:spPr>
          <a:xfrm>
            <a:off x="4829062" y="1304426"/>
            <a:ext cx="71389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насвай содержит экскременты животных, то, потребляя его, чрезвычайно легко заразиться разнообразными кишечными инфекциями и паразитарными заболеваниями, включая вирусный гепатит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Самая большая опасность в том, что при употреблении насвая прекращается выработка спермы, нарушается детородная функция, и шансов на ее восстановление практически нет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Казахстанские наркологи считают, что в некоторые порции насвая могут добавляться другие наркотические вещества, помимо табака, а у потребителей насвая может развиться не только никотиновая зависимость, но также и зависимость от других химических веществ.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насвая очень быстро переходит в привычку, становится нормой. Вскоре хочется уже более сильных ощущений, что приводит к более сильным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наркотикам.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7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762" y="-1917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Насвай – это психотропный </a:t>
            </a: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препарат </a:t>
            </a:r>
            <a:endParaRPr lang="ru-RU" sz="3600" b="1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1095256"/>
            <a:ext cx="4377598" cy="4307597"/>
          </a:xfrm>
        </p:spPr>
      </p:pic>
      <p:sp>
        <p:nvSpPr>
          <p:cNvPr id="4" name="Прямоугольник 3"/>
          <p:cNvSpPr/>
          <p:nvPr/>
        </p:nvSpPr>
        <p:spPr>
          <a:xfrm>
            <a:off x="551762" y="5226584"/>
            <a:ext cx="39013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Ш"/>
              <a:defRPr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Ш"/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Само слово «насвай» переводится с узбекского как «рвем башню».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5103" y="1095256"/>
            <a:ext cx="68231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Его употребление подростками отражается на их психическом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развитии: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Снижается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восприятие и ухудшается память, дети становятся неуравновешенными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Проблемы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памятью,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постоянное состояние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растерянности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Следствиями употребления становятся изменение личности подростка, нарушение его психики.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7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0" t="10954" r="4735" b="-10954"/>
          <a:stretch/>
        </p:blipFill>
        <p:spPr>
          <a:xfrm>
            <a:off x="250473" y="414820"/>
            <a:ext cx="5609138" cy="6841278"/>
          </a:xfrm>
        </p:spPr>
      </p:pic>
      <p:sp>
        <p:nvSpPr>
          <p:cNvPr id="5" name="Прямоугольник 4"/>
          <p:cNvSpPr/>
          <p:nvPr/>
        </p:nvSpPr>
        <p:spPr>
          <a:xfrm>
            <a:off x="6096000" y="202239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Сегодня в стране 6 миллионов </a:t>
            </a:r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наркоманов.</a:t>
            </a: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20%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всех наркозависимых в нашей стране - это школьники</a:t>
            </a:r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60% - молодежь в возрасте от 16 до 30 лет. Остальные 20% - это люди старше тридцати. </a:t>
            </a:r>
            <a:endParaRPr lang="ru-RU" dirty="0" smtClean="0">
              <a:solidFill>
                <a:srgbClr val="000000"/>
              </a:solidFill>
              <a:latin typeface="inheri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Средний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возраст начала приема наркотических веществ в нашей стране составляет 15 - 17 </a:t>
            </a:r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лет.</a:t>
            </a: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Один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наркозависимый привлекает к употреблению психотропных веществ 13 - 15 человек. </a:t>
            </a:r>
            <a:endParaRPr lang="ru-RU" dirty="0" smtClean="0">
              <a:solidFill>
                <a:srgbClr val="000000"/>
              </a:solidFill>
              <a:latin typeface="inheri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Каждый </a:t>
            </a:r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год в РФ умирает 70 тысяч наркоманов, в прошлом году от действия наркотических средств погибли 100 тысяч человек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6718" y="414820"/>
            <a:ext cx="13532796" cy="1325563"/>
          </a:xfrm>
        </p:spPr>
        <p:txBody>
          <a:bodyPr>
            <a:no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Какая подлая душа моя наркомана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проклятая нескучная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жизнь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Дорогая прости, если сможешь меня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мама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 уколы, обманы и бессонные ночи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Ответить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перед тобою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готов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Даже в смерти меня не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вини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Бросить не знаю как, поверь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Душит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 горло из ада невидимый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зверь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0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43940"/>
            <a:ext cx="10603735" cy="1325563"/>
          </a:xfrm>
          <a:solidFill>
            <a:srgbClr val="FF0000"/>
          </a:solidFill>
          <a:ln w="9360">
            <a:solidFill>
              <a:srgbClr val="00CCFF"/>
            </a:solidFill>
          </a:ln>
        </p:spPr>
        <p:txBody>
          <a:bodyPr vert="horz" lIns="81631" tIns="77712" rIns="81631" bIns="42448" rtlCol="0" anchor="ctr">
            <a:normAutofit/>
          </a:bodyPr>
          <a:lstStyle/>
          <a:p>
            <a:pPr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  <a:tab pos="8535561" algn="l"/>
              </a:tabLst>
              <a:defRPr/>
            </a:pPr>
            <a:r>
              <a:rPr lang="ru-RU" sz="3600" b="1" dirty="0"/>
              <a:t>Психическая </a:t>
            </a:r>
            <a:r>
              <a:rPr lang="ru-RU" sz="3600" b="1" dirty="0" smtClean="0"/>
              <a:t>зависимость       Физическая зависимость</a:t>
            </a:r>
            <a:endParaRPr lang="ru-RU" sz="3600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838200" y="1825624"/>
            <a:ext cx="5181600" cy="4597209"/>
          </a:xfrm>
          <a:solidFill>
            <a:srgbClr val="FFFF99"/>
          </a:solidFill>
          <a:ln w="9360">
            <a:solidFill>
              <a:srgbClr val="FF3300"/>
            </a:solidFill>
          </a:ln>
        </p:spPr>
        <p:txBody>
          <a:bodyPr vert="horz" lIns="81631" tIns="67917" rIns="81631" bIns="42448" rtlCol="0">
            <a:normAutofit fontScale="85000" lnSpcReduction="20000"/>
          </a:bodyPr>
          <a:lstStyle/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Развивается при употреблении 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любых психоактивных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веществ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ожет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возникнуть даже после 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первого в жизни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употребления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Человек думает,  что может в любой момент остановиться,                 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но не получается!</a:t>
            </a:r>
            <a:endParaRPr lang="ru-RU" sz="40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6260335" y="1825625"/>
            <a:ext cx="5181600" cy="4597208"/>
          </a:xfrm>
          <a:solidFill>
            <a:srgbClr val="FFFF99"/>
          </a:solidFill>
          <a:ln w="9360">
            <a:solidFill>
              <a:srgbClr val="FF99CC"/>
            </a:solidFill>
          </a:ln>
        </p:spPr>
        <p:txBody>
          <a:bodyPr vert="horz" lIns="81631" tIns="67917" rIns="81631" bIns="42448" rtlCol="0">
            <a:noAutofit/>
          </a:bodyPr>
          <a:lstStyle/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Организм не может существовать без конкретного вещества (никотин, алкоголь и др.)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Его молекулы встраиваются в процесс обмена веществ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длительном  отсутствии вещества  в организме возникает   ухудшение физического и психического самочувствия</a:t>
            </a:r>
          </a:p>
        </p:txBody>
      </p:sp>
    </p:spTree>
    <p:extLst>
      <p:ext uri="{BB962C8B-B14F-4D97-AF65-F5344CB8AC3E}">
        <p14:creationId xmlns:p14="http://schemas.microsoft.com/office/powerpoint/2010/main" val="73761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11556" y="1163797"/>
            <a:ext cx="70066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Притча о бабочке. В древности жил - был один мудрец, к которому люди приходили за советом. Всем он помогал, люди ему доверяли и очень уважали его возраст, жизненный опыт и мудрость. И вот однажды один завистливый человек решил опозорить мудреца в присутствии многих людей. Завистник и хитрец придумал целый план, как это сделать : « Я поймаю бабочку и в закрытых ладонях принесу мудрецу, потом спрошу его, как он думает, живая у меня в руках бабочка или мертвая. Если мудрец скажет, что живая, я сомкну плотно ладони, раздавлю бабочку и, раскрыв руки, скажу, что наш великий мудрец ошибся. Если мудрец скажет, что бабочка мертвая, я распахну ладони, бабочка вылетит живая и невредимая, и скажу, что наш великий мудрец ошибся ». Так и сделал завистник, поймал бабочку и пошел к мудрецу. Когда он спросил мудреца, какая у него в ладонях бабочка, мудрец ответил « Всё в твоих руках ». </a:t>
            </a:r>
          </a:p>
          <a:p>
            <a:endParaRPr lang="ru-RU" dirty="0" smtClean="0">
              <a:solidFill>
                <a:srgbClr val="000000"/>
              </a:solidFill>
              <a:latin typeface="inheri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1402" y="-159642"/>
            <a:ext cx="89269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dirty="0">
                <a:solidFill>
                  <a:srgbClr val="C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>Всё в твоих руках </a:t>
            </a:r>
            <a:endParaRPr lang="ru-RU" sz="80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" y="1718632"/>
            <a:ext cx="4324269" cy="35334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83895" y="5533324"/>
            <a:ext cx="11986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Вывод : каждый в жизни делает для себя свой выбор, причём постоянно и в любой ситуации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3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0"/>
            <a:ext cx="11800276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Курительные смеси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— общее название ароматизированных травяных смесей, вызывающих психоактивные эффекты при курении.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России известны как «Курительные миксы», «Арома миксы», «Спайс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8063" y="1668026"/>
            <a:ext cx="5122842" cy="54390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Спайс </a:t>
            </a:r>
            <a:r>
              <a:rPr lang="ru-RU" sz="2400" b="1" dirty="0"/>
              <a:t>(от англ. «spice» - специя, пряность) - разновидность травяной смеси, в состав которой входят синтетические вещества и обыкновенные </a:t>
            </a:r>
            <a:r>
              <a:rPr lang="ru-RU" sz="2400" b="1" dirty="0" smtClean="0"/>
              <a:t>травы. Спайсы </a:t>
            </a:r>
            <a:r>
              <a:rPr lang="ru-RU" sz="2400" b="1" dirty="0"/>
              <a:t>содержат в себе синтетический галлюциноген, созданный в США. Его название </a:t>
            </a:r>
            <a:r>
              <a:rPr lang="ru-RU" sz="2400" b="1" dirty="0">
                <a:solidFill>
                  <a:srgbClr val="FF0000"/>
                </a:solidFill>
              </a:rPr>
              <a:t>«JWH-018» </a:t>
            </a:r>
            <a:r>
              <a:rPr lang="ru-RU" sz="2400" b="1" dirty="0"/>
              <a:t>содержит в себе инициалы разработчика Джона Хоффмана. С</a:t>
            </a:r>
            <a:r>
              <a:rPr lang="ru-RU" sz="2400" b="1" dirty="0" smtClean="0"/>
              <a:t>интетический </a:t>
            </a:r>
            <a:r>
              <a:rPr lang="ru-RU" sz="2400" b="1" dirty="0"/>
              <a:t>каннабинойд «JWH-018» в 5 раз сильнее натурального аналога и в два раза быстрее вызывает зависимость у человека</a:t>
            </a:r>
            <a:r>
              <a:rPr lang="ru-RU" sz="1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9" y="1668026"/>
            <a:ext cx="6311324" cy="502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Вот специфичные признаки употребления наркотиков: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fontAlgn="base"/>
            <a:r>
              <a:rPr lang="ru-RU" dirty="0"/>
              <a:t>Нарастающая скрытность ребенка (возможно, без ухудшения отношений с родителями). Часто она сопровождается учащением и увеличением времени «гуляний», когда ребенок уходит из дома в то время, которое раньше проводил в семье или за уроками.</a:t>
            </a:r>
          </a:p>
          <a:p>
            <a:pPr lvl="0" fontAlgn="base"/>
            <a:r>
              <a:rPr lang="ru-RU" dirty="0"/>
              <a:t>Возможно, ребенок слишком поздно ложится спать и все дольше залеживается в постели с утра.</a:t>
            </a:r>
          </a:p>
          <a:p>
            <a:pPr lvl="0" fontAlgn="base"/>
            <a:r>
              <a:rPr lang="ru-RU" dirty="0"/>
              <a:t>Падает интерес к учебе или к привычным увлечениям и хобби, может быть, родители узнают о прогулах школьных занятий.</a:t>
            </a:r>
          </a:p>
          <a:p>
            <a:pPr lvl="0" fontAlgn="base"/>
            <a:r>
              <a:rPr lang="ru-RU" dirty="0"/>
              <a:t>Снижается успеваемость.</a:t>
            </a:r>
          </a:p>
          <a:p>
            <a:pPr lvl="0" fontAlgn="base"/>
            <a:r>
              <a:rPr lang="ru-RU" dirty="0"/>
              <a:t>Зато увеличиваются финансовые запросы, и молодой человек активно ищет пути их удовлетворения, выпрашивая деньги во все возрастающих количествах (если начинают пропадать деньги из родительских кошельков или ценные вещи из дома - это очень тревожный признак!).</a:t>
            </a:r>
          </a:p>
          <a:p>
            <a:pPr lvl="0" fontAlgn="base"/>
            <a:r>
              <a:rPr lang="ru-RU" dirty="0"/>
              <a:t>Появляются </a:t>
            </a:r>
            <a:r>
              <a:rPr lang="ru-RU" i="1" u="sng" dirty="0">
                <a:hlinkClick r:id="rId2"/>
              </a:rPr>
              <a:t>новые подозрительные друзья</a:t>
            </a:r>
            <a:r>
              <a:rPr lang="ru-RU" dirty="0"/>
              <a:t> (но вначале молодой человек обычно встречается с весьма приличными на вид наркоманами) или поведение старых приятелей становится подозрительным. Разговоры с ними ведутся шепотом, непонятными фразами или в уединении.</a:t>
            </a:r>
          </a:p>
          <a:p>
            <a:pPr lvl="0" fontAlgn="base"/>
            <a:r>
              <a:rPr lang="ru-RU" dirty="0"/>
              <a:t>Настроение ребенка - это очень важный признак - меняется по непонятным причинам, очень быстро и часто не соответствует ситуации: добродушие и вялость в скандале или, наоборот, раздражительность в спокойной ситуации.</a:t>
            </a:r>
          </a:p>
          <a:p>
            <a:pPr lvl="0" fontAlgn="base"/>
            <a:r>
              <a:rPr lang="ru-RU" dirty="0"/>
              <a:t>Наконец, Вы можете заметить </a:t>
            </a:r>
            <a:r>
              <a:rPr lang="ru-RU" i="1" u="sng" dirty="0">
                <a:hlinkClick r:id="rId3"/>
              </a:rPr>
              <a:t>следы инъекций</a:t>
            </a:r>
            <a:r>
              <a:rPr lang="ru-RU" dirty="0"/>
              <a:t> (т.е. уколов) по ходу вен на руках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45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234" y="267542"/>
            <a:ext cx="10515600" cy="10891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употребления курительных смесей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9" y="933379"/>
            <a:ext cx="4351338" cy="5597692"/>
          </a:xfrm>
        </p:spPr>
      </p:pic>
      <p:sp>
        <p:nvSpPr>
          <p:cNvPr id="5" name="Прямоугольник 4"/>
          <p:cNvSpPr/>
          <p:nvPr/>
        </p:nvSpPr>
        <p:spPr>
          <a:xfrm>
            <a:off x="4682168" y="1356643"/>
            <a:ext cx="72490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Внешние признаки: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наличие пакетиков из фольги или полиэтилена с субстанцией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зеленоватого, зеленовато-желтого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зеленовато-коричневого цветов, возможно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разнообразных надписей и рисунков на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пакетиках.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Обнаружив у своего ребенка подоб­ную упаковку с яркой этикеткой, обратите на нее должное внимание.</a:t>
            </a:r>
          </a:p>
          <a:p>
            <a:pPr algn="just"/>
            <a:r>
              <a:rPr lang="ru-RU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признаки употребления: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очень узкие или расширенные зрачки, потеря контроля над поведением (расторможенность, повышенная двигательная активность) и эмоциями, перепады настроения, нарушение координации движений, нарушение темпа речи, возможны изменения зрительного и слухового восприятия (галлюцинации).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при этих признаках нет характерного запаха алкоголя - значит, подросток находится под воздействием наркотика. В таком состоянии воздействовать на него бесполезно - реакция может быть неадекватной и привести к плачевным результатам.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60234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Как определить, что ребенок употребляет насвай?</a:t>
            </a:r>
            <a:endParaRPr lang="ru-RU" sz="5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70" y="1520328"/>
            <a:ext cx="5616419" cy="5111826"/>
          </a:xfrm>
        </p:spPr>
      </p:pic>
      <p:sp>
        <p:nvSpPr>
          <p:cNvPr id="10" name="Прямоугольник 9"/>
          <p:cNvSpPr/>
          <p:nvPr/>
        </p:nvSpPr>
        <p:spPr>
          <a:xfrm>
            <a:off x="6213513" y="2163092"/>
            <a:ext cx="56751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толпе школьников трудно выделить того, кто в данный момент употребляет насвай, ведь это вещество не требует подкожных или внутривенных инъекций, глотания таблеток или чего-то подобного. Признаки употребления «насвая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расширенные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зрачки, красные глаза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чрезмерная активность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апатия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характерный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навозный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запах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обожженные губы или язвочки во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рту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покраснение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языка,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обильное слюноотделение и частое сплевывание </a:t>
            </a:r>
            <a:endParaRPr lang="ru-RU" sz="20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изменение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94468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41523"/>
            <a:ext cx="12192000" cy="6516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Контактные телефоны</a:t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подразделений СОНД</a:t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 г. Самаре:</a:t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Самара, Южное шоссе 18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(846) 266-05-45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Партизанская 130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тел.(846) 266-05-10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Ставропольская 92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тел.(846) 951-22-07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Победа 90</a:t>
            </a:r>
            <a:b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тел.(846) 935-79-49</a:t>
            </a:r>
            <a: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6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1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451" y="5159978"/>
            <a:ext cx="11731816" cy="1386672"/>
          </a:xfrm>
        </p:spPr>
        <p:txBody>
          <a:bodyPr>
            <a:noAutofit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Употребление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спайса приводит к тому, что человек «превращается в овощ». Все синтетические вещества настолько сильны, что после первого употребления спайса, наступает зависимость от этого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наркотика.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51" y="206897"/>
            <a:ext cx="4754386" cy="4953081"/>
          </a:xfrm>
        </p:spPr>
      </p:pic>
      <p:sp>
        <p:nvSpPr>
          <p:cNvPr id="8" name="Прямоугольник 7"/>
          <p:cNvSpPr/>
          <p:nvPr/>
        </p:nvSpPr>
        <p:spPr>
          <a:xfrm>
            <a:off x="5191699" y="143220"/>
            <a:ext cx="67395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Вот так спайсы рекламируются в Интернете:</a:t>
            </a:r>
          </a:p>
          <a:p>
            <a:r>
              <a:rPr lang="ru-RU" sz="2000" b="1" dirty="0" smtClean="0"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Spice Silver </a:t>
            </a:r>
            <a:r>
              <a:rPr lang="ru-RU" sz="2000" b="1" dirty="0" smtClean="0"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- сочетает в себе разнообразные экзотические энтеогены, а также обладает приятнейшим ароматом. В отличие от других миксов Спайс Сильвер отличается слабым действием. Но в то же время он производит приятный расслабляющий эффект. Он подходит для отдыха в тихой обстановке.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Спайс Голд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(Spice gold) –его аромат дает восхитительный эффект, поднимает настроение, придает чувство бодрости, свободы. Растения, которые содержатся в миксе, использовались в древних ритуалах почти всего мира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1699" y="4236648"/>
            <a:ext cx="6739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Активным веществом являются </a:t>
            </a:r>
            <a:r>
              <a:rPr lang="ru-RU" sz="20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Синтетические каннабиноиды"/>
              </a:rPr>
              <a:t>синтетические каннабиноиды</a:t>
            </a:r>
            <a:r>
              <a:rPr lang="ru-RU" sz="20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20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JWH-018"/>
              </a:rPr>
              <a:t>JWH-018</a:t>
            </a:r>
            <a:r>
              <a:rPr lang="ru-RU" sz="20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ru-RU" sz="20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HU-210"/>
              </a:rPr>
              <a:t>HU-210</a:t>
            </a:r>
            <a:r>
              <a:rPr lang="ru-RU" sz="20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ru-RU" sz="20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tooltip="CP 47,497"/>
              </a:rPr>
              <a:t>CP 47,497</a:t>
            </a:r>
            <a:r>
              <a:rPr lang="ru-RU" sz="20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и др. </a:t>
            </a:r>
            <a:r>
              <a:rPr lang="ru-RU" sz="2000" b="1" u="sng" dirty="0">
                <a:solidFill>
                  <a:srgbClr val="0B0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 tooltip="Дизайнерские наркотики"/>
              </a:rPr>
              <a:t>дизайнерские соединения</a:t>
            </a:r>
            <a:r>
              <a:rPr lang="ru-RU" sz="20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1965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547" y="291402"/>
            <a:ext cx="11545556" cy="1325563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психоактивных веществ (ПАВ)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3" y="1470033"/>
            <a:ext cx="4008455" cy="5259727"/>
          </a:xfrm>
        </p:spPr>
      </p:pic>
      <p:sp>
        <p:nvSpPr>
          <p:cNvPr id="3" name="Прямоугольник 2"/>
          <p:cNvSpPr/>
          <p:nvPr/>
        </p:nvSpPr>
        <p:spPr>
          <a:xfrm>
            <a:off x="4484078" y="1616965"/>
            <a:ext cx="7583155" cy="4719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Психоактивное вещество — любое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 tooltip="Вещество"/>
              </a:rPr>
              <a:t>вещество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(или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 tooltip="Смесь (химия)"/>
              </a:rPr>
              <a:t>смесь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естественного или искусственного происхождения, которое влияет на функционирование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 tooltip="Центральная нервная система"/>
              </a:rPr>
              <a:t>центральной нервной системы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приводя к изменению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Психическое состояние"/>
              </a:rPr>
              <a:t>психического состояния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иногда вплоть до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 tooltip="Изменённое состояние сознания"/>
              </a:rPr>
              <a:t>изменённого состояния сознания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Эти изменения могут носить как положительный так и отрицательный </a:t>
            </a: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характер.</a:t>
            </a:r>
          </a:p>
          <a:p>
            <a:pPr>
              <a:lnSpc>
                <a:spcPts val="1920"/>
              </a:lnSpc>
            </a:pPr>
            <a:endParaRPr lang="ru-RU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Психоактивные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вещества, влияющие на высшие психические функции и часто используемые в медицине для лечения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 tooltip="Психическое расстройство"/>
              </a:rPr>
              <a:t>психических заболеваний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называются психотропными. Психоактивные вещества, запрещённые законодательством или вызывающие привыкание, </a:t>
            </a: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называются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 tooltip="Наркотик"/>
              </a:rPr>
              <a:t>наркотиками</a:t>
            </a: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920"/>
              </a:lnSpc>
            </a:pPr>
            <a:endParaRPr lang="ru-RU" sz="1600" b="1" dirty="0" smtClean="0">
              <a:solidFill>
                <a:srgbClr val="252525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психоактивные вещества являются наркотиками, но все наркотики являются психоактивными веществами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400" dirty="0"/>
          </a:p>
          <a:p>
            <a:pPr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Новые психоактивные вещества абсолютно непредсказуемы по своей силе и опасности для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человека.</a:t>
            </a:r>
            <a:endParaRPr lang="ru-RU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8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21" y="-126476"/>
            <a:ext cx="11836959" cy="146962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Дизайнерские наркотики</a:t>
            </a:r>
            <a:endParaRPr lang="ru-RU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7068" y="1343148"/>
            <a:ext cx="8467412" cy="477614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Дизайнерские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2" tooltip="Психоактивные вещества"/>
              </a:rPr>
              <a:t>психоактивные вещества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разрабатываемые с целью обхода действующего законодательства, синтетические заменители какого-либо натурального вещества, полностью воспроизводящие наркотические свойства последнего, либо близкие, но не идентичные по строению вещества, как обладающие, так и не обладающие сходной фармакологической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активностью.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Как правило, представляют собой аналоги или производные уже существующих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Наркотики"/>
              </a:rPr>
              <a:t>наркотиков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созданные путём изменений различного характера в их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4" tooltip="Структура"/>
              </a:rPr>
              <a:t>химической структуре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реже — путём создания качественно новых препаратов, обладающих свойствами уже известных 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Наркотики"/>
              </a:rPr>
              <a:t>наркотиков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41" y="1627833"/>
            <a:ext cx="2703006" cy="43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8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0" y="1112704"/>
            <a:ext cx="5808310" cy="5701076"/>
          </a:xfrm>
        </p:spPr>
      </p:pic>
      <p:sp>
        <p:nvSpPr>
          <p:cNvPr id="5" name="Прямоугольник 4"/>
          <p:cNvSpPr/>
          <p:nvPr/>
        </p:nvSpPr>
        <p:spPr>
          <a:xfrm>
            <a:off x="6089301" y="487025"/>
            <a:ext cx="59649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Существует множество способов приема спайсов в организм. Все они связаны с вдыханием дыма, начиная от простой сигареты (самокрутки) и заканчивая сжиганием курительных смесей в особых лампах, наполняющих «ароматом» целые помещения. Курение возможно через пластмассовую бутылку и другие приспособления, созданные заядлыми «ценителями». Лица употребляющие спайсы используют особую терминологию, схожую с терминологией наркоманов «держит до 6 часов», «подсел на спайс» и прочие</a:t>
            </a: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b="1" dirty="0"/>
              <a:t>  </a:t>
            </a:r>
          </a:p>
          <a:p>
            <a:r>
              <a:rPr lang="ru-RU" dirty="0"/>
              <a:t>   </a:t>
            </a:r>
            <a:r>
              <a:rPr lang="ru-RU" sz="2400" b="1" dirty="0" smtClean="0">
                <a:solidFill>
                  <a:srgbClr val="C00000"/>
                </a:solidFill>
              </a:rPr>
              <a:t>Неконтролируемый </a:t>
            </a:r>
            <a:r>
              <a:rPr lang="ru-RU" sz="2400" b="1" dirty="0">
                <a:solidFill>
                  <a:srgbClr val="C00000"/>
                </a:solidFill>
              </a:rPr>
              <a:t>прием в дыхательные пути большого количества токсичного дыма приводит к учащенному сердцебиению, повышению артериального давления, рвоте, судорогам, потери сознания. Зафиксированы случаи общей комы </a:t>
            </a:r>
            <a:r>
              <a:rPr lang="ru-RU" sz="2400" b="1" dirty="0" smtClean="0">
                <a:solidFill>
                  <a:srgbClr val="C00000"/>
                </a:solidFill>
              </a:rPr>
              <a:t>организма.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054" y="88135"/>
            <a:ext cx="5720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Токсические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2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183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Местные реакции на слизистые оболочки</a:t>
            </a:r>
          </a:p>
        </p:txBody>
      </p:sp>
      <p:pic>
        <p:nvPicPr>
          <p:cNvPr id="1028" name="Picture 4" descr="http://ok-t.ru/lektsiopedia/baza/95232040218.files/image00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62" y="1325563"/>
            <a:ext cx="4760540" cy="532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38660" y="1409706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Курение спайсов, как и курение обычных сигарет вызывает раздражение дыхательных путей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Как следствие продолжительного вдыхания дыма: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осиплость голоса, кашель, слезотечение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Возможно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развитие хронических воспалительных заболеваний дыхательных путей: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ларингиты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бронхиты, фарингиты.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исключено возникновение злокачественных опухолей бронхов, гортани, глотки и ротовой полости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5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133" y="-991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Воздействие на организм человека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803057" y="1226412"/>
            <a:ext cx="7247340" cy="524049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 женщин становятся нерегулярными менструации. В ряде случаев это приводит к бесплодию. Поэтому каждой девушке следует всерьез задуматься, прежде чем впервые попробовать spice, и решить, что же является для неё более приоритетным – получить несколько часов сомнительного удовольствия или же в будущем иметь возможность стать матерью.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Мужчины, употребляющие спайс, страдают импотенцией, у них замедляется активность сперматозоидов, в последствии они теряют возможность иметь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детей.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Капилляры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мозга, пытаясь не пропустить яд к «основному центру управления», резко сужаются. В результате кровь просто не может снабжать мозг кислородом. Как и любые другие клетки, клетки мозга, лишенные кислорода, погибают. Именно этот эффект и нравится подросткам: возникает ощущение легкости 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беззаботности.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26" y="1226412"/>
            <a:ext cx="4400794" cy="550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4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102" y="-111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Центральные нервные реакции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98" y="1214032"/>
            <a:ext cx="5883904" cy="5497935"/>
          </a:xfrm>
        </p:spPr>
      </p:pic>
      <p:sp>
        <p:nvSpPr>
          <p:cNvPr id="5" name="Прямоугольник 4"/>
          <p:cNvSpPr/>
          <p:nvPr/>
        </p:nvSpPr>
        <p:spPr>
          <a:xfrm>
            <a:off x="6203004" y="1356655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b="1" dirty="0" smtClean="0"/>
              <a:t>Эффект</a:t>
            </a:r>
            <a:r>
              <a:rPr lang="ru-RU" b="1" dirty="0"/>
              <a:t>, наступающий после курения спайса, иногда просто приводит в ужас: при закрытых глазах у человека наблюдаются непонятные образы, визуальные эффекты, могут слышаться потусторонние голоса, человек просто перестает чувствовать наличие своего тела. </a:t>
            </a:r>
            <a:br>
              <a:rPr lang="ru-RU" b="1" dirty="0"/>
            </a:br>
            <a:r>
              <a:rPr lang="ru-RU" b="1" dirty="0" smtClean="0"/>
              <a:t>Если </a:t>
            </a:r>
            <a:r>
              <a:rPr lang="ru-RU" b="1" dirty="0"/>
              <a:t>даже человек не потерял сознание, то у него наблюдаются резкие изменения в мыслительном процессе, то есть он теряет грань между реальностью и иллюзиями. Не исключено наступление амнезии. Некоторые могут совершать бессознательные действия: ходить из стороны в сторону, при этом постоянно натыкаться на окружающие предметы. Он может падать, спокойно лежать, метаться как эпилептик, при этом боль не ощущается и отказывает инстинкт самосохранения.  </a:t>
            </a:r>
            <a:r>
              <a:rPr lang="ru-RU" b="1" dirty="0" smtClean="0">
                <a:ea typeface="Calibri" panose="020F0502020204030204" pitchFamily="34" charset="0"/>
              </a:rPr>
              <a:t>После </a:t>
            </a:r>
            <a:r>
              <a:rPr lang="ru-RU" b="1" dirty="0">
                <a:ea typeface="Calibri" panose="020F0502020204030204" pitchFamily="34" charset="0"/>
              </a:rPr>
              <a:t>употребления спайса у курильщика возникают мощнейшие и многочисленные галлюцинации, которые могут вызвать у него желание выпрыгнуть из окна высотного здания или броситься под колеса.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782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</TotalTime>
  <Words>1451</Words>
  <Application>Microsoft Office PowerPoint</Application>
  <PresentationFormat>Широкоэкранный</PresentationFormat>
  <Paragraphs>130</Paragraphs>
  <Slides>23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inherit</vt:lpstr>
      <vt:lpstr>Tahoma</vt:lpstr>
      <vt:lpstr>Times New Roman</vt:lpstr>
      <vt:lpstr>Wingdings</vt:lpstr>
      <vt:lpstr>Тема Office</vt:lpstr>
      <vt:lpstr>Спайсы и Насвай</vt:lpstr>
      <vt:lpstr>Курительные смеси — общее название ароматизированных травяных смесей, вызывающих психоактивные эффекты при курении. В России известны как «Курительные миксы», «Арома миксы», «Спайс».</vt:lpstr>
      <vt:lpstr> Употребление спайса приводит к тому, что человек «превращается в овощ». Все синтетические вещества настолько сильны, что после первого употребления спайса, наступает зависимость от этого наркотика.</vt:lpstr>
      <vt:lpstr>Виды психоактивных веществ (ПАВ) </vt:lpstr>
      <vt:lpstr>Дизайнерские наркотики</vt:lpstr>
      <vt:lpstr>Презентация PowerPoint</vt:lpstr>
      <vt:lpstr>Местные реакции на слизистые оболочки</vt:lpstr>
      <vt:lpstr>Воздействие на организм человека</vt:lpstr>
      <vt:lpstr>Центральные нервные реакции</vt:lpstr>
      <vt:lpstr>Насвай </vt:lpstr>
      <vt:lpstr>Краткосрочное воздействие насвая</vt:lpstr>
      <vt:lpstr>Насвай-никотиносодержащий продукт</vt:lpstr>
      <vt:lpstr>Последствия употребления насвая</vt:lpstr>
      <vt:lpstr>Последствия употребления насвая</vt:lpstr>
      <vt:lpstr>Последствия употребления насвая</vt:lpstr>
      <vt:lpstr>Насвай – это психотропный препарат </vt:lpstr>
      <vt:lpstr>Какая подлая душа моя наркомана  Это проклятая нескучная жизнь  Дорогая прости, если сможешь меня мама  За уколы, обманы и бессонные ночи  Ответить перед тобою готов  Даже в смерти меня не вини  Бросить не знаю как, поверь  Душит за горло из ада невидимый зверь</vt:lpstr>
      <vt:lpstr>Психическая зависимость       Физическая зависимость</vt:lpstr>
      <vt:lpstr>Презентация PowerPoint</vt:lpstr>
      <vt:lpstr>Вот специфичные признаки употребления наркотиков:</vt:lpstr>
      <vt:lpstr>признаки употребления курительных смесей </vt:lpstr>
      <vt:lpstr>Как определить, что ребенок употребляет насвай?</vt:lpstr>
      <vt:lpstr>Контактные телефоны подразделений СОНД в г. Самаре:  г. Самара, Южное шоссе 18 тел. (846) 266-05-45 ул. Партизанская 130 тел.(846) 266-05-10 ул. Ставропольская 92 тел.(846) 951-22-07 ул. Победа 90 тел.(846) 935-79-49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128</cp:revision>
  <dcterms:created xsi:type="dcterms:W3CDTF">2015-07-06T10:28:18Z</dcterms:created>
  <dcterms:modified xsi:type="dcterms:W3CDTF">2015-09-28T11:55:37Z</dcterms:modified>
</cp:coreProperties>
</file>